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44" r:id="rId3"/>
  </p:sldMasterIdLst>
  <p:sldIdLst>
    <p:sldId id="257" r:id="rId4"/>
    <p:sldId id="296" r:id="rId5"/>
    <p:sldId id="29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98"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559948-C0A5-4028-8BB0-F9C906A5C794}" type="datetimeFigureOut">
              <a:rPr lang="en-US" smtClean="0"/>
              <a:t>7/31/2022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559948-C0A5-4028-8BB0-F9C906A5C794}" type="datetimeFigureOut">
              <a:rPr lang="en-US" smtClean="0"/>
              <a:t>7/31/2022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59948-C0A5-4028-8BB0-F9C906A5C794}" type="datetimeFigureOut">
              <a:rPr lang="en-US" smtClean="0"/>
              <a:t>7/31/2022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069D0-A596-4338-BD8B-F6DDC845FC03}"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D559948-C0A5-4028-8BB0-F9C906A5C794}" type="datetimeFigureOut">
              <a:rPr lang="en-US" smtClean="0"/>
              <a:t>7/31/2022</a:t>
            </a:fld>
            <a:endParaRPr lang="en-US"/>
          </a:p>
        </p:txBody>
      </p:sp>
      <p:sp>
        <p:nvSpPr>
          <p:cNvPr id="9" name="Slide Number Placeholder 8"/>
          <p:cNvSpPr>
            <a:spLocks noGrp="1"/>
          </p:cNvSpPr>
          <p:nvPr>
            <p:ph type="sldNum" sz="quarter" idx="11"/>
          </p:nvPr>
        </p:nvSpPr>
        <p:spPr/>
        <p:txBody>
          <a:bodyPr/>
          <a:lstStyle/>
          <a:p>
            <a:fld id="{B86069D0-A596-4338-BD8B-F6DDC845FC03}"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86069D0-A596-4338-BD8B-F6DDC845FC03}"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6069D0-A596-4338-BD8B-F6DDC845FC03}"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86069D0-A596-4338-BD8B-F6DDC845FC03}"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86069D0-A596-4338-BD8B-F6DDC845FC03}"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D559948-C0A5-4028-8BB0-F9C906A5C794}" type="datetimeFigureOut">
              <a:rPr lang="en-US" smtClean="0"/>
              <a:t>7/31/2022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6069D0-A596-4338-BD8B-F6DDC845FC0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559948-C0A5-4028-8BB0-F9C906A5C794}" type="datetimeFigureOut">
              <a:rPr lang="en-US" smtClean="0"/>
              <a:t>7/31/2022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559948-C0A5-4028-8BB0-F9C906A5C794}" type="datetimeFigureOut">
              <a:rPr lang="en-US" smtClean="0"/>
              <a:t>7/31/2022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59948-C0A5-4028-8BB0-F9C906A5C794}" type="datetimeFigureOut">
              <a:rPr lang="en-US" smtClean="0"/>
              <a:t>7/31/2022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6069D0-A596-4338-BD8B-F6DDC845FC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559948-C0A5-4028-8BB0-F9C906A5C794}" type="datetimeFigureOut">
              <a:rPr lang="en-US" smtClean="0"/>
              <a:t>7/31/2022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069D0-A596-4338-BD8B-F6DDC845FC03}"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D559948-C0A5-4028-8BB0-F9C906A5C794}" type="datetimeFigureOut">
              <a:rPr lang="en-US" smtClean="0"/>
              <a:t>7/31/2022</a:t>
            </a:fld>
            <a:endParaRPr lang="en-US"/>
          </a:p>
        </p:txBody>
      </p:sp>
      <p:sp>
        <p:nvSpPr>
          <p:cNvPr id="9" name="Slide Number Placeholder 8"/>
          <p:cNvSpPr>
            <a:spLocks noGrp="1"/>
          </p:cNvSpPr>
          <p:nvPr>
            <p:ph type="sldNum" sz="quarter" idx="11"/>
          </p:nvPr>
        </p:nvSpPr>
        <p:spPr/>
        <p:txBody>
          <a:bodyPr/>
          <a:lstStyle/>
          <a:p>
            <a:fld id="{B86069D0-A596-4338-BD8B-F6DDC845FC03}"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86069D0-A596-4338-BD8B-F6DDC845FC03}"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D559948-C0A5-4028-8BB0-F9C906A5C794}" type="datetimeFigureOut">
              <a:rPr lang="en-US" smtClean="0"/>
              <a:t>7/31/2022</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86069D0-A596-4338-BD8B-F6DDC845FC03}"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D559948-C0A5-4028-8BB0-F9C906A5C794}" type="datetimeFigureOut">
              <a:rPr lang="en-US" smtClean="0"/>
              <a:t>7/31/2022</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ED559948-C0A5-4028-8BB0-F9C906A5C794}" type="datetimeFigureOut">
              <a:rPr lang="en-US" smtClean="0"/>
              <a:t>7/31/2022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86069D0-A596-4338-BD8B-F6DDC845FC03}"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548680"/>
            <a:ext cx="5148064" cy="4369825"/>
          </a:xfrm>
        </p:spPr>
        <p:txBody>
          <a:bodyPr>
            <a:noAutofit/>
          </a:bodyPr>
          <a:lstStyle/>
          <a:p>
            <a:pPr marL="182880" indent="0" algn="l">
              <a:buNone/>
            </a:pPr>
            <a:r>
              <a:rPr lang="id-ID" sz="4400" dirty="0">
                <a:solidFill>
                  <a:schemeClr val="tx2"/>
                </a:solidFill>
                <a:latin typeface="Showcard Gothic" pitchFamily="82" charset="0"/>
              </a:rPr>
              <a:t>BAB 2</a:t>
            </a:r>
            <a:br>
              <a:rPr lang="id-ID" sz="4400" dirty="0">
                <a:solidFill>
                  <a:schemeClr val="tx2"/>
                </a:solidFill>
                <a:latin typeface="Showcard Gothic" pitchFamily="82" charset="0"/>
              </a:rPr>
            </a:br>
            <a:r>
              <a:rPr lang="id-ID" sz="4400" dirty="0" smtClean="0">
                <a:solidFill>
                  <a:schemeClr val="tx2"/>
                </a:solidFill>
                <a:latin typeface="Showcard Gothic" pitchFamily="82" charset="0"/>
              </a:rPr>
              <a:t>metabolisme </a:t>
            </a:r>
            <a:r>
              <a:rPr lang="id-ID" sz="4400" dirty="0">
                <a:solidFill>
                  <a:schemeClr val="tx2"/>
                </a:solidFill>
                <a:latin typeface="Showcard Gothic" pitchFamily="82" charset="0"/>
              </a:rPr>
              <a:t>sel</a:t>
            </a:r>
          </a:p>
        </p:txBody>
      </p:sp>
      <p:pic>
        <p:nvPicPr>
          <p:cNvPr id="3074" name="Picture 2" descr="C:\Users\P1873\Downloads\bread-52309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016" b="26314"/>
          <a:stretch/>
        </p:blipFill>
        <p:spPr bwMode="auto">
          <a:xfrm>
            <a:off x="5220072" y="0"/>
            <a:ext cx="392392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06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195736" y="1277443"/>
            <a:ext cx="6948264"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E. Penghambat Kerja Enzim (Inhibitor)</a:t>
            </a:r>
            <a:endParaRPr lang="en-US" sz="2800" b="1" dirty="0">
              <a:solidFill>
                <a:schemeClr val="accent5"/>
              </a:solidFill>
            </a:endParaRPr>
          </a:p>
        </p:txBody>
      </p:sp>
      <p:sp>
        <p:nvSpPr>
          <p:cNvPr id="12" name="Title 1"/>
          <p:cNvSpPr>
            <a:spLocks noGrp="1"/>
          </p:cNvSpPr>
          <p:nvPr>
            <p:ph type="title"/>
          </p:nvPr>
        </p:nvSpPr>
        <p:spPr>
          <a:xfrm>
            <a:off x="2116884" y="116632"/>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sp>
        <p:nvSpPr>
          <p:cNvPr id="13" name="Rectangle 12"/>
          <p:cNvSpPr/>
          <p:nvPr/>
        </p:nvSpPr>
        <p:spPr>
          <a:xfrm>
            <a:off x="210116" y="2348880"/>
            <a:ext cx="6063768" cy="1368152"/>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r>
              <a:rPr lang="id-ID" sz="2400" b="1" dirty="0">
                <a:solidFill>
                  <a:schemeClr val="tx1"/>
                </a:solidFill>
              </a:rPr>
              <a:t>Inhibitor </a:t>
            </a:r>
            <a:r>
              <a:rPr lang="id-ID" sz="2400" b="1" i="1" dirty="0">
                <a:solidFill>
                  <a:schemeClr val="tx1"/>
                </a:solidFill>
              </a:rPr>
              <a:t>irreversible</a:t>
            </a:r>
            <a:r>
              <a:rPr lang="id-ID" sz="2400" b="1" dirty="0">
                <a:solidFill>
                  <a:schemeClr val="tx1"/>
                </a:solidFill>
              </a:rPr>
              <a:t>: </a:t>
            </a:r>
            <a:r>
              <a:rPr lang="id-ID" sz="2400" dirty="0">
                <a:solidFill>
                  <a:schemeClr val="tx1"/>
                </a:solidFill>
              </a:rPr>
              <a:t>berikatan dengan sisi aktif enzim secara kuat sehingga enzim menjadi tidak aktif dan tidak dapat kembali seperti semula.</a:t>
            </a:r>
            <a:endParaRPr lang="id-ID" sz="2400" b="1" dirty="0">
              <a:solidFill>
                <a:schemeClr val="tx1"/>
              </a:solidFill>
            </a:endParaRPr>
          </a:p>
        </p:txBody>
      </p:sp>
      <p:sp>
        <p:nvSpPr>
          <p:cNvPr id="14" name="Rectangle 13"/>
          <p:cNvSpPr/>
          <p:nvPr/>
        </p:nvSpPr>
        <p:spPr>
          <a:xfrm>
            <a:off x="3347864" y="4581129"/>
            <a:ext cx="5688632" cy="1224136"/>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r>
              <a:rPr lang="id-ID" sz="2400" b="1" dirty="0">
                <a:solidFill>
                  <a:schemeClr val="tx1"/>
                </a:solidFill>
              </a:rPr>
              <a:t>Inhibitor </a:t>
            </a:r>
            <a:r>
              <a:rPr lang="id-ID" sz="2400" b="1" i="1" dirty="0">
                <a:solidFill>
                  <a:schemeClr val="tx1"/>
                </a:solidFill>
              </a:rPr>
              <a:t>reversible</a:t>
            </a:r>
            <a:r>
              <a:rPr lang="id-ID" sz="2400" b="1" dirty="0">
                <a:solidFill>
                  <a:schemeClr val="tx1"/>
                </a:solidFill>
              </a:rPr>
              <a:t>: </a:t>
            </a:r>
            <a:r>
              <a:rPr lang="id-ID" sz="2400" dirty="0">
                <a:solidFill>
                  <a:schemeClr val="tx1"/>
                </a:solidFill>
              </a:rPr>
              <a:t>berikatan dengan sisi aktif enzim secara lemah sehingga enzim dapat kembali seperti semula.</a:t>
            </a:r>
            <a:endParaRPr lang="id-ID" sz="2400" b="1" dirty="0">
              <a:solidFill>
                <a:schemeClr val="tx1"/>
              </a:solidFill>
            </a:endParaRPr>
          </a:p>
        </p:txBody>
      </p:sp>
    </p:spTree>
    <p:extLst>
      <p:ext uri="{BB962C8B-B14F-4D97-AF65-F5344CB8AC3E}">
        <p14:creationId xmlns:p14="http://schemas.microsoft.com/office/powerpoint/2010/main" val="5538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16884" y="116632"/>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sp>
        <p:nvSpPr>
          <p:cNvPr id="3" name="Content Placeholder 2"/>
          <p:cNvSpPr>
            <a:spLocks noGrp="1"/>
          </p:cNvSpPr>
          <p:nvPr>
            <p:ph idx="1"/>
          </p:nvPr>
        </p:nvSpPr>
        <p:spPr>
          <a:xfrm>
            <a:off x="251520" y="1412776"/>
            <a:ext cx="6696744" cy="535559"/>
          </a:xfrm>
        </p:spPr>
        <p:txBody>
          <a:bodyPr>
            <a:noAutofit/>
          </a:bodyPr>
          <a:lstStyle/>
          <a:p>
            <a:pPr>
              <a:buNone/>
            </a:pPr>
            <a:r>
              <a:rPr lang="id-ID" sz="2400" dirty="0"/>
              <a:t>Inhibitor </a:t>
            </a:r>
            <a:r>
              <a:rPr lang="id-ID" sz="2400" i="1" dirty="0"/>
              <a:t>reversible</a:t>
            </a:r>
            <a:r>
              <a:rPr lang="id-ID" sz="2400" dirty="0"/>
              <a:t> dibagi menjadi dua jenis:</a:t>
            </a:r>
          </a:p>
        </p:txBody>
      </p:sp>
      <p:sp>
        <p:nvSpPr>
          <p:cNvPr id="4" name="Title 1"/>
          <p:cNvSpPr txBox="1">
            <a:spLocks/>
          </p:cNvSpPr>
          <p:nvPr/>
        </p:nvSpPr>
        <p:spPr>
          <a:xfrm>
            <a:off x="2688628" y="908720"/>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E. Penghambat Kerja Enzim (Inhibitor)</a:t>
            </a:r>
            <a:endParaRPr lang="en-US" sz="2300" b="1" dirty="0">
              <a:solidFill>
                <a:schemeClr val="accent5"/>
              </a:solidFill>
            </a:endParaRPr>
          </a:p>
        </p:txBody>
      </p:sp>
      <p:sp>
        <p:nvSpPr>
          <p:cNvPr id="6" name="Content Placeholder 2"/>
          <p:cNvSpPr txBox="1">
            <a:spLocks/>
          </p:cNvSpPr>
          <p:nvPr/>
        </p:nvSpPr>
        <p:spPr>
          <a:xfrm>
            <a:off x="323528" y="2060848"/>
            <a:ext cx="3407261" cy="591346"/>
          </a:xfrm>
          <a:prstGeom prst="rect">
            <a:avLst/>
          </a:prstGeom>
        </p:spPr>
        <p:txBody>
          <a:bodyPr vert="horz" lIns="76807" tIns="38404" rIns="76807" bIns="38404" rtlCol="0">
            <a:normAutofit lnSpcReduction="10000"/>
          </a:bodyPr>
          <a:lstStyle/>
          <a:p>
            <a:pPr marL="192019" indent="-192019" defTabSz="768074">
              <a:lnSpc>
                <a:spcPct val="90000"/>
              </a:lnSpc>
              <a:spcBef>
                <a:spcPts val="840"/>
              </a:spcBef>
              <a:defRPr/>
            </a:pPr>
            <a:r>
              <a:rPr lang="id-ID" sz="2000" b="1" dirty="0"/>
              <a:t>Inhibitor </a:t>
            </a:r>
            <a:r>
              <a:rPr lang="id-ID" sz="2000" b="1" i="1" dirty="0"/>
              <a:t>reversible</a:t>
            </a:r>
            <a:r>
              <a:rPr lang="id-ID" sz="2000" b="1" dirty="0"/>
              <a:t> kompetitif</a:t>
            </a:r>
          </a:p>
        </p:txBody>
      </p:sp>
      <p:sp>
        <p:nvSpPr>
          <p:cNvPr id="7" name="Content Placeholder 2"/>
          <p:cNvSpPr txBox="1">
            <a:spLocks/>
          </p:cNvSpPr>
          <p:nvPr/>
        </p:nvSpPr>
        <p:spPr>
          <a:xfrm>
            <a:off x="4909155" y="1988840"/>
            <a:ext cx="3407261" cy="591346"/>
          </a:xfrm>
          <a:prstGeom prst="rect">
            <a:avLst/>
          </a:prstGeom>
        </p:spPr>
        <p:txBody>
          <a:bodyPr vert="horz" lIns="76807" tIns="38404" rIns="76807" bIns="38404" rtlCol="0">
            <a:normAutofit lnSpcReduction="10000"/>
          </a:bodyPr>
          <a:lstStyle/>
          <a:p>
            <a:pPr marL="192019" indent="-192019" defTabSz="768074">
              <a:lnSpc>
                <a:spcPct val="90000"/>
              </a:lnSpc>
              <a:spcBef>
                <a:spcPts val="840"/>
              </a:spcBef>
              <a:defRPr/>
            </a:pPr>
            <a:r>
              <a:rPr lang="id-ID" sz="2000" b="1" dirty="0"/>
              <a:t>Inhibitor </a:t>
            </a:r>
            <a:r>
              <a:rPr lang="id-ID" sz="2000" b="1" i="1" dirty="0"/>
              <a:t>reversible </a:t>
            </a:r>
            <a:r>
              <a:rPr lang="id-ID" sz="2000" b="1" dirty="0"/>
              <a:t>nonkompetitif</a:t>
            </a:r>
          </a:p>
        </p:txBody>
      </p:sp>
      <p:pic>
        <p:nvPicPr>
          <p:cNvPr id="8" name="Picture 2" descr="D:\Erlangga\23 maret\2 9 1.png"/>
          <p:cNvPicPr>
            <a:picLocks noChangeAspect="1" noChangeArrowheads="1"/>
          </p:cNvPicPr>
          <p:nvPr/>
        </p:nvPicPr>
        <p:blipFill>
          <a:blip r:embed="rId2"/>
          <a:srcRect/>
          <a:stretch>
            <a:fillRect/>
          </a:stretch>
        </p:blipFill>
        <p:spPr bwMode="auto">
          <a:xfrm>
            <a:off x="179512" y="2731686"/>
            <a:ext cx="4131553" cy="3490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3" descr="D:\Erlangga\23 maret\2 9 2.jpg"/>
          <p:cNvPicPr>
            <a:picLocks noChangeAspect="1" noChangeArrowheads="1"/>
          </p:cNvPicPr>
          <p:nvPr/>
        </p:nvPicPr>
        <p:blipFill>
          <a:blip r:embed="rId3"/>
          <a:srcRect/>
          <a:stretch>
            <a:fillRect/>
          </a:stretch>
        </p:blipFill>
        <p:spPr bwMode="auto">
          <a:xfrm>
            <a:off x="4458161" y="2732657"/>
            <a:ext cx="4366567" cy="3499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88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691680" y="1277443"/>
            <a:ext cx="7452320"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F. Faktor-faktor yang Memengaruhi Kerja Enzim</a:t>
            </a:r>
            <a:endParaRPr lang="en-US" sz="2300" b="1" dirty="0">
              <a:solidFill>
                <a:schemeClr val="accent5"/>
              </a:solidFill>
            </a:endParaRPr>
          </a:p>
        </p:txBody>
      </p:sp>
      <p:sp>
        <p:nvSpPr>
          <p:cNvPr id="12" name="Title 1"/>
          <p:cNvSpPr>
            <a:spLocks noGrp="1"/>
          </p:cNvSpPr>
          <p:nvPr>
            <p:ph type="title"/>
          </p:nvPr>
        </p:nvSpPr>
        <p:spPr>
          <a:xfrm>
            <a:off x="2116884" y="116632"/>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sp>
        <p:nvSpPr>
          <p:cNvPr id="15" name="Rectangle 14"/>
          <p:cNvSpPr/>
          <p:nvPr/>
        </p:nvSpPr>
        <p:spPr>
          <a:xfrm>
            <a:off x="1203144" y="2113542"/>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Suhu</a:t>
            </a:r>
          </a:p>
        </p:txBody>
      </p:sp>
      <p:sp>
        <p:nvSpPr>
          <p:cNvPr id="16" name="Rectangle 15"/>
          <p:cNvSpPr/>
          <p:nvPr/>
        </p:nvSpPr>
        <p:spPr>
          <a:xfrm>
            <a:off x="1203144" y="3149591"/>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Inhibitor</a:t>
            </a:r>
          </a:p>
        </p:txBody>
      </p:sp>
      <p:sp>
        <p:nvSpPr>
          <p:cNvPr id="17" name="Rectangle 16"/>
          <p:cNvSpPr/>
          <p:nvPr/>
        </p:nvSpPr>
        <p:spPr>
          <a:xfrm>
            <a:off x="1203145" y="4185641"/>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Konsentrasi enzim</a:t>
            </a:r>
          </a:p>
        </p:txBody>
      </p:sp>
      <p:sp>
        <p:nvSpPr>
          <p:cNvPr id="18" name="Rectangle 17"/>
          <p:cNvSpPr/>
          <p:nvPr/>
        </p:nvSpPr>
        <p:spPr>
          <a:xfrm>
            <a:off x="4568697" y="2092821"/>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Derajat keasaman (pH)</a:t>
            </a:r>
          </a:p>
        </p:txBody>
      </p:sp>
      <p:sp>
        <p:nvSpPr>
          <p:cNvPr id="19" name="Rectangle 18"/>
          <p:cNvSpPr/>
          <p:nvPr/>
        </p:nvSpPr>
        <p:spPr>
          <a:xfrm>
            <a:off x="4568697" y="3128870"/>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Aktivator</a:t>
            </a:r>
          </a:p>
        </p:txBody>
      </p:sp>
      <p:sp>
        <p:nvSpPr>
          <p:cNvPr id="20" name="Rectangle 19"/>
          <p:cNvSpPr/>
          <p:nvPr/>
        </p:nvSpPr>
        <p:spPr>
          <a:xfrm>
            <a:off x="4568698" y="4164919"/>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Konsentrasi substrat</a:t>
            </a:r>
          </a:p>
        </p:txBody>
      </p:sp>
      <p:sp>
        <p:nvSpPr>
          <p:cNvPr id="21" name="Rectangle 20"/>
          <p:cNvSpPr/>
          <p:nvPr/>
        </p:nvSpPr>
        <p:spPr>
          <a:xfrm>
            <a:off x="2894051" y="5263132"/>
            <a:ext cx="2991603" cy="559466"/>
          </a:xfrm>
          <a:prstGeom prst="rect">
            <a:avLst/>
          </a:prstGeom>
        </p:spPr>
        <p:style>
          <a:lnRef idx="3">
            <a:schemeClr val="lt1"/>
          </a:lnRef>
          <a:fillRef idx="1">
            <a:schemeClr val="accent1"/>
          </a:fillRef>
          <a:effectRef idx="1">
            <a:schemeClr val="accent1"/>
          </a:effectRef>
          <a:fontRef idx="minor">
            <a:schemeClr val="lt1"/>
          </a:fontRef>
        </p:style>
        <p:txBody>
          <a:bodyPr lIns="75228" tIns="37614" rIns="75228" bIns="37614" rtlCol="0" anchor="ctr"/>
          <a:lstStyle/>
          <a:p>
            <a:pPr algn="ctr"/>
            <a:r>
              <a:rPr lang="id-ID" sz="2300" b="1" dirty="0">
                <a:solidFill>
                  <a:schemeClr val="tx1"/>
                </a:solidFill>
              </a:rPr>
              <a:t>Zat hasil (produk)</a:t>
            </a:r>
          </a:p>
        </p:txBody>
      </p:sp>
    </p:spTree>
    <p:extLst>
      <p:ext uri="{BB962C8B-B14F-4D97-AF65-F5344CB8AC3E}">
        <p14:creationId xmlns:p14="http://schemas.microsoft.com/office/powerpoint/2010/main" val="248399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18"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rot="16200000" flipH="1">
            <a:off x="1977407" y="3934567"/>
            <a:ext cx="1740561" cy="48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5554322" y="3934567"/>
            <a:ext cx="1740561" cy="48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251520" y="260648"/>
            <a:ext cx="8892480" cy="741722"/>
          </a:xfrm>
          <a:solidFill>
            <a:schemeClr val="accent1">
              <a:lumMod val="60000"/>
              <a:lumOff val="40000"/>
            </a:schemeClr>
          </a:solidFill>
        </p:spPr>
        <p:txBody>
          <a:bodyPr>
            <a:normAutofit fontScale="90000"/>
          </a:bodyPr>
          <a:lstStyle/>
          <a:p>
            <a:r>
              <a:rPr lang="id-ID" b="1" dirty="0" smtClean="0">
                <a:solidFill>
                  <a:schemeClr val="accent5"/>
                </a:solidFill>
              </a:rPr>
              <a:t>III. Katabolisme Karbohidrat</a:t>
            </a:r>
            <a:endParaRPr lang="en-US" b="1" dirty="0">
              <a:solidFill>
                <a:schemeClr val="accent5"/>
              </a:solidFill>
            </a:endParaRPr>
          </a:p>
        </p:txBody>
      </p:sp>
      <p:sp>
        <p:nvSpPr>
          <p:cNvPr id="10" name="Rectangle 9"/>
          <p:cNvSpPr/>
          <p:nvPr/>
        </p:nvSpPr>
        <p:spPr>
          <a:xfrm>
            <a:off x="971600" y="1844824"/>
            <a:ext cx="7125237" cy="1221874"/>
          </a:xfrm>
          <a:prstGeom prst="rect">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r>
              <a:rPr lang="id-ID" sz="2400" dirty="0">
                <a:solidFill>
                  <a:schemeClr val="tx1"/>
                </a:solidFill>
              </a:rPr>
              <a:t>Katabolisme karbohidrat adalah proses penguraian atau pemecahan karbohidrat untuk menghasilkan energi dalam bentuk ATP.</a:t>
            </a:r>
          </a:p>
        </p:txBody>
      </p:sp>
      <p:sp>
        <p:nvSpPr>
          <p:cNvPr id="11" name="Rectangle 10"/>
          <p:cNvSpPr/>
          <p:nvPr/>
        </p:nvSpPr>
        <p:spPr>
          <a:xfrm>
            <a:off x="467544" y="3667610"/>
            <a:ext cx="4029513" cy="455858"/>
          </a:xfrm>
          <a:prstGeom prst="rect">
            <a:avLst/>
          </a:prstGeom>
          <a:solidFill>
            <a:schemeClr val="accent1">
              <a:lumMod val="40000"/>
              <a:lumOff val="6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algn="ctr"/>
            <a:r>
              <a:rPr lang="id-ID" sz="2000" dirty="0">
                <a:solidFill>
                  <a:schemeClr val="tx1"/>
                </a:solidFill>
              </a:rPr>
              <a:t>Reaksi penguraian memerlukan O</a:t>
            </a:r>
            <a:r>
              <a:rPr lang="id-ID" sz="2000" baseline="-25000" dirty="0">
                <a:solidFill>
                  <a:schemeClr val="tx1"/>
                </a:solidFill>
              </a:rPr>
              <a:t>2</a:t>
            </a:r>
          </a:p>
        </p:txBody>
      </p:sp>
      <p:sp>
        <p:nvSpPr>
          <p:cNvPr id="12" name="Rectangle 11"/>
          <p:cNvSpPr/>
          <p:nvPr/>
        </p:nvSpPr>
        <p:spPr>
          <a:xfrm>
            <a:off x="4770405" y="3667611"/>
            <a:ext cx="4194083" cy="455858"/>
          </a:xfrm>
          <a:prstGeom prst="rect">
            <a:avLst/>
          </a:prstGeom>
          <a:solidFill>
            <a:schemeClr val="accent1">
              <a:lumMod val="40000"/>
              <a:lumOff val="6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r>
              <a:rPr lang="id-ID" sz="2000" dirty="0">
                <a:solidFill>
                  <a:schemeClr val="tx1"/>
                </a:solidFill>
              </a:rPr>
              <a:t>Reaksi penguraian tidak memerlukan O</a:t>
            </a:r>
            <a:r>
              <a:rPr lang="id-ID" sz="2000" baseline="-25000" dirty="0">
                <a:solidFill>
                  <a:schemeClr val="tx1"/>
                </a:solidFill>
              </a:rPr>
              <a:t>2</a:t>
            </a:r>
          </a:p>
        </p:txBody>
      </p:sp>
      <p:sp>
        <p:nvSpPr>
          <p:cNvPr id="13" name="Rectangle 12"/>
          <p:cNvSpPr/>
          <p:nvPr/>
        </p:nvSpPr>
        <p:spPr>
          <a:xfrm>
            <a:off x="1186887" y="4786541"/>
            <a:ext cx="3326429" cy="600906"/>
          </a:xfrm>
          <a:prstGeom prst="rect">
            <a:avLst/>
          </a:prstGeom>
          <a:ln/>
        </p:spPr>
        <p:style>
          <a:lnRef idx="0">
            <a:schemeClr val="accent1"/>
          </a:lnRef>
          <a:fillRef idx="3">
            <a:schemeClr val="accent1"/>
          </a:fillRef>
          <a:effectRef idx="3">
            <a:schemeClr val="accent1"/>
          </a:effectRef>
          <a:fontRef idx="minor">
            <a:schemeClr val="lt1"/>
          </a:fontRef>
        </p:style>
        <p:txBody>
          <a:bodyPr lIns="75228" tIns="37614" rIns="75228" bIns="37614" rtlCol="0" anchor="ctr"/>
          <a:lstStyle/>
          <a:p>
            <a:pPr algn="ctr"/>
            <a:r>
              <a:rPr lang="id-ID" sz="2000" b="1" dirty="0">
                <a:solidFill>
                  <a:schemeClr val="tx1"/>
                </a:solidFill>
              </a:rPr>
              <a:t>RESPIRASI AEROB</a:t>
            </a:r>
            <a:endParaRPr lang="id-ID" sz="2000" b="1" baseline="-25000" dirty="0">
              <a:solidFill>
                <a:schemeClr val="tx1"/>
              </a:solidFill>
            </a:endParaRPr>
          </a:p>
        </p:txBody>
      </p:sp>
      <p:sp>
        <p:nvSpPr>
          <p:cNvPr id="14" name="Rectangle 13"/>
          <p:cNvSpPr/>
          <p:nvPr/>
        </p:nvSpPr>
        <p:spPr>
          <a:xfrm>
            <a:off x="4763803" y="4786540"/>
            <a:ext cx="3326429" cy="600906"/>
          </a:xfrm>
          <a:prstGeom prst="rect">
            <a:avLst/>
          </a:prstGeom>
          <a:ln/>
        </p:spPr>
        <p:style>
          <a:lnRef idx="0">
            <a:schemeClr val="accent1"/>
          </a:lnRef>
          <a:fillRef idx="3">
            <a:schemeClr val="accent1"/>
          </a:fillRef>
          <a:effectRef idx="3">
            <a:schemeClr val="accent1"/>
          </a:effectRef>
          <a:fontRef idx="minor">
            <a:schemeClr val="lt1"/>
          </a:fontRef>
        </p:style>
        <p:txBody>
          <a:bodyPr lIns="75228" tIns="37614" rIns="75228" bIns="37614" rtlCol="0" anchor="ctr"/>
          <a:lstStyle/>
          <a:p>
            <a:pPr algn="ctr"/>
            <a:r>
              <a:rPr lang="id-ID" sz="2000" b="1" dirty="0">
                <a:solidFill>
                  <a:schemeClr val="tx1"/>
                </a:solidFill>
              </a:rPr>
              <a:t>RESPIRASI ANAEROB</a:t>
            </a:r>
            <a:endParaRPr lang="id-ID" sz="2000" b="1" baseline="-25000" dirty="0">
              <a:solidFill>
                <a:schemeClr val="tx1"/>
              </a:solidFill>
            </a:endParaRPr>
          </a:p>
        </p:txBody>
      </p:sp>
    </p:spTree>
    <p:extLst>
      <p:ext uri="{BB962C8B-B14F-4D97-AF65-F5344CB8AC3E}">
        <p14:creationId xmlns:p14="http://schemas.microsoft.com/office/powerpoint/2010/main" val="333863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heckerboard(across)">
                                      <p:cBhvr>
                                        <p:cTn id="18" dur="500"/>
                                        <p:tgtEl>
                                          <p:spTgt spid="16"/>
                                        </p:tgtEl>
                                      </p:cBhvr>
                                    </p:animEffect>
                                  </p:childTnLst>
                                </p:cTn>
                              </p:par>
                              <p:par>
                                <p:cTn id="19" presetID="5"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heckerboard(across)">
                                      <p:cBhvr>
                                        <p:cTn id="21" dur="500"/>
                                        <p:tgtEl>
                                          <p:spTgt spid="2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688628" y="1052736"/>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A. Respirasi Aerob</a:t>
            </a:r>
            <a:endParaRPr lang="en-US" sz="2800" b="1" dirty="0">
              <a:solidFill>
                <a:schemeClr val="accent5"/>
              </a:solidFill>
            </a:endParaRPr>
          </a:p>
        </p:txBody>
      </p:sp>
      <p:sp>
        <p:nvSpPr>
          <p:cNvPr id="9" name="Title 1"/>
          <p:cNvSpPr>
            <a:spLocks noGrp="1"/>
          </p:cNvSpPr>
          <p:nvPr>
            <p:ph type="title"/>
          </p:nvPr>
        </p:nvSpPr>
        <p:spPr>
          <a:xfrm>
            <a:off x="683568" y="116632"/>
            <a:ext cx="8460432" cy="609197"/>
          </a:xfrm>
          <a:solidFill>
            <a:schemeClr val="accent1">
              <a:lumMod val="60000"/>
              <a:lumOff val="40000"/>
            </a:schemeClr>
          </a:solidFill>
        </p:spPr>
        <p:txBody>
          <a:bodyPr>
            <a:normAutofit fontScale="90000"/>
          </a:bodyPr>
          <a:lstStyle/>
          <a:p>
            <a:r>
              <a:rPr lang="id-ID" b="1" dirty="0" smtClean="0">
                <a:solidFill>
                  <a:schemeClr val="accent5"/>
                </a:solidFill>
              </a:rPr>
              <a:t>III. Katabolisme Karbohidrat</a:t>
            </a:r>
            <a:endParaRPr lang="en-US" b="1" dirty="0">
              <a:solidFill>
                <a:schemeClr val="accent5"/>
              </a:solidFill>
            </a:endParaRPr>
          </a:p>
        </p:txBody>
      </p:sp>
      <p:sp>
        <p:nvSpPr>
          <p:cNvPr id="11" name="Content Placeholder 2"/>
          <p:cNvSpPr>
            <a:spLocks noGrp="1"/>
          </p:cNvSpPr>
          <p:nvPr>
            <p:ph idx="1"/>
          </p:nvPr>
        </p:nvSpPr>
        <p:spPr>
          <a:xfrm>
            <a:off x="539552" y="1484784"/>
            <a:ext cx="2078329" cy="455862"/>
          </a:xfrm>
        </p:spPr>
        <p:txBody>
          <a:bodyPr>
            <a:noAutofit/>
          </a:bodyPr>
          <a:lstStyle/>
          <a:p>
            <a:pPr marL="0" indent="0">
              <a:buNone/>
            </a:pPr>
            <a:r>
              <a:rPr lang="id-ID" sz="2400" b="1" dirty="0"/>
              <a:t>Reaksi:</a:t>
            </a:r>
            <a:endParaRPr lang="en-US" sz="2400" b="1" dirty="0"/>
          </a:p>
        </p:txBody>
      </p:sp>
      <p:sp>
        <p:nvSpPr>
          <p:cNvPr id="10" name="Rectangle 9"/>
          <p:cNvSpPr/>
          <p:nvPr/>
        </p:nvSpPr>
        <p:spPr>
          <a:xfrm>
            <a:off x="539552" y="2060848"/>
            <a:ext cx="8136904" cy="683784"/>
          </a:xfrm>
          <a:prstGeom prst="rect">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algn="ctr"/>
            <a:r>
              <a:rPr lang="id-ID" sz="2400" dirty="0">
                <a:solidFill>
                  <a:schemeClr val="tx1"/>
                </a:solidFill>
              </a:rPr>
              <a:t>C</a:t>
            </a:r>
            <a:r>
              <a:rPr lang="id-ID" sz="2400" baseline="-25000" dirty="0">
                <a:solidFill>
                  <a:schemeClr val="tx1"/>
                </a:solidFill>
              </a:rPr>
              <a:t>6</a:t>
            </a:r>
            <a:r>
              <a:rPr lang="id-ID" sz="2400" dirty="0">
                <a:solidFill>
                  <a:schemeClr val="tx1"/>
                </a:solidFill>
              </a:rPr>
              <a:t>H</a:t>
            </a:r>
            <a:r>
              <a:rPr lang="id-ID" sz="2400" baseline="-25000" dirty="0">
                <a:solidFill>
                  <a:schemeClr val="tx1"/>
                </a:solidFill>
              </a:rPr>
              <a:t>12</a:t>
            </a:r>
            <a:r>
              <a:rPr lang="id-ID" sz="2400" dirty="0">
                <a:solidFill>
                  <a:schemeClr val="tx1"/>
                </a:solidFill>
              </a:rPr>
              <a:t>O</a:t>
            </a:r>
            <a:r>
              <a:rPr lang="id-ID" sz="2400" baseline="-25000" dirty="0">
                <a:solidFill>
                  <a:schemeClr val="tx1"/>
                </a:solidFill>
              </a:rPr>
              <a:t>6</a:t>
            </a:r>
            <a:r>
              <a:rPr lang="id-ID" sz="2400" dirty="0">
                <a:solidFill>
                  <a:schemeClr val="tx1"/>
                </a:solidFill>
              </a:rPr>
              <a:t> + 6O</a:t>
            </a:r>
            <a:r>
              <a:rPr lang="id-ID" sz="2400" baseline="-25000" dirty="0">
                <a:solidFill>
                  <a:schemeClr val="tx1"/>
                </a:solidFill>
              </a:rPr>
              <a:t>2</a:t>
            </a:r>
            <a:r>
              <a:rPr lang="id-ID" sz="2400" dirty="0">
                <a:solidFill>
                  <a:schemeClr val="tx1"/>
                </a:solidFill>
              </a:rPr>
              <a:t> </a:t>
            </a:r>
            <a:r>
              <a:rPr lang="id-ID" sz="2400" dirty="0">
                <a:solidFill>
                  <a:schemeClr val="tx1"/>
                </a:solidFill>
                <a:sym typeface="Wingdings" pitchFamily="2" charset="2"/>
              </a:rPr>
              <a:t> 6H</a:t>
            </a:r>
            <a:r>
              <a:rPr lang="id-ID" sz="2400" baseline="-25000" dirty="0">
                <a:solidFill>
                  <a:schemeClr val="tx1"/>
                </a:solidFill>
                <a:sym typeface="Wingdings" pitchFamily="2" charset="2"/>
              </a:rPr>
              <a:t>2</a:t>
            </a:r>
            <a:r>
              <a:rPr lang="id-ID" sz="2400" dirty="0">
                <a:solidFill>
                  <a:schemeClr val="tx1"/>
                </a:solidFill>
                <a:sym typeface="Wingdings" pitchFamily="2" charset="2"/>
              </a:rPr>
              <a:t>O + 6CO</a:t>
            </a:r>
            <a:r>
              <a:rPr lang="id-ID" sz="2400" baseline="-25000" dirty="0">
                <a:solidFill>
                  <a:schemeClr val="tx1"/>
                </a:solidFill>
                <a:sym typeface="Wingdings" pitchFamily="2" charset="2"/>
              </a:rPr>
              <a:t>2</a:t>
            </a:r>
            <a:r>
              <a:rPr lang="id-ID" sz="2400" dirty="0">
                <a:solidFill>
                  <a:schemeClr val="tx1"/>
                </a:solidFill>
                <a:sym typeface="Wingdings" pitchFamily="2" charset="2"/>
              </a:rPr>
              <a:t> + Energi (ATP dan panas)</a:t>
            </a:r>
            <a:endParaRPr lang="id-ID" sz="2400" dirty="0">
              <a:solidFill>
                <a:schemeClr val="tx1"/>
              </a:solidFill>
            </a:endParaRPr>
          </a:p>
        </p:txBody>
      </p:sp>
      <p:sp>
        <p:nvSpPr>
          <p:cNvPr id="12" name="Content Placeholder 2"/>
          <p:cNvSpPr txBox="1">
            <a:spLocks/>
          </p:cNvSpPr>
          <p:nvPr/>
        </p:nvSpPr>
        <p:spPr>
          <a:xfrm>
            <a:off x="539552" y="2852936"/>
            <a:ext cx="4484616" cy="476586"/>
          </a:xfrm>
          <a:prstGeom prst="rect">
            <a:avLst/>
          </a:prstGeom>
        </p:spPr>
        <p:txBody>
          <a:bodyPr vert="horz" lIns="76807" tIns="38404" rIns="76807" bIns="38404" rtlCol="0">
            <a:normAutofit/>
          </a:bodyPr>
          <a:lstStyle/>
          <a:p>
            <a:pPr defTabSz="768074">
              <a:lnSpc>
                <a:spcPct val="90000"/>
              </a:lnSpc>
              <a:spcBef>
                <a:spcPts val="840"/>
              </a:spcBef>
              <a:defRPr/>
            </a:pPr>
            <a:r>
              <a:rPr lang="id-ID" sz="2400" dirty="0"/>
              <a:t>Tahapan:</a:t>
            </a:r>
            <a:endParaRPr lang="en-US" sz="2400" dirty="0"/>
          </a:p>
        </p:txBody>
      </p:sp>
      <p:graphicFrame>
        <p:nvGraphicFramePr>
          <p:cNvPr id="13" name="Table 12"/>
          <p:cNvGraphicFramePr>
            <a:graphicFrameLocks noGrp="1"/>
          </p:cNvGraphicFramePr>
          <p:nvPr>
            <p:extLst>
              <p:ext uri="{D42A27DB-BD31-4B8C-83A1-F6EECF244321}">
                <p14:modId xmlns:p14="http://schemas.microsoft.com/office/powerpoint/2010/main" val="1439652920"/>
              </p:ext>
            </p:extLst>
          </p:nvPr>
        </p:nvGraphicFramePr>
        <p:xfrm>
          <a:off x="755574" y="3329518"/>
          <a:ext cx="7920881" cy="3411849"/>
        </p:xfrm>
        <a:graphic>
          <a:graphicData uri="http://schemas.openxmlformats.org/drawingml/2006/table">
            <a:tbl>
              <a:tblPr firstRow="1" bandRow="1">
                <a:tableStyleId>{69012ECD-51FC-41F1-AA8D-1B2483CD663E}</a:tableStyleId>
              </a:tblPr>
              <a:tblGrid>
                <a:gridCol w="472814"/>
                <a:gridCol w="2038748"/>
                <a:gridCol w="2296977"/>
                <a:gridCol w="3112342"/>
              </a:tblGrid>
              <a:tr h="681467">
                <a:tc>
                  <a:txBody>
                    <a:bodyPr/>
                    <a:lstStyle/>
                    <a:p>
                      <a:pPr algn="ctr"/>
                      <a:r>
                        <a:rPr lang="id-ID" sz="1700" dirty="0" smtClean="0">
                          <a:solidFill>
                            <a:schemeClr val="tx1"/>
                          </a:solidFill>
                        </a:rPr>
                        <a:t>No.</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Tahap</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Tempat terjadinya</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Hasil akhir</a:t>
                      </a:r>
                      <a:endParaRPr lang="id-ID" sz="1700" dirty="0">
                        <a:solidFill>
                          <a:schemeClr val="tx1"/>
                        </a:solidFill>
                      </a:endParaRPr>
                    </a:p>
                  </a:txBody>
                  <a:tcPr marL="68287" marR="68287" marT="43514" marB="43514"/>
                </a:tc>
              </a:tr>
              <a:tr h="681467">
                <a:tc>
                  <a:txBody>
                    <a:bodyPr/>
                    <a:lstStyle/>
                    <a:p>
                      <a:pPr algn="ctr"/>
                      <a:r>
                        <a:rPr lang="id-ID" sz="1700" dirty="0" smtClean="0"/>
                        <a:t>1.</a:t>
                      </a:r>
                      <a:endParaRPr lang="id-ID" sz="1700" dirty="0"/>
                    </a:p>
                  </a:txBody>
                  <a:tcPr marL="68287" marR="68287" marT="43514" marB="43514"/>
                </a:tc>
                <a:tc>
                  <a:txBody>
                    <a:bodyPr/>
                    <a:lstStyle/>
                    <a:p>
                      <a:r>
                        <a:rPr lang="id-ID" sz="1700" dirty="0" smtClean="0"/>
                        <a:t>Glikolisis</a:t>
                      </a:r>
                      <a:endParaRPr lang="id-ID" sz="1700" dirty="0"/>
                    </a:p>
                  </a:txBody>
                  <a:tcPr marL="68287" marR="68287" marT="43514" marB="43514"/>
                </a:tc>
                <a:tc>
                  <a:txBody>
                    <a:bodyPr/>
                    <a:lstStyle/>
                    <a:p>
                      <a:r>
                        <a:rPr lang="id-ID" sz="1700" dirty="0" smtClean="0"/>
                        <a:t>Sitosol</a:t>
                      </a:r>
                      <a:endParaRPr lang="id-ID" sz="1700" dirty="0"/>
                    </a:p>
                  </a:txBody>
                  <a:tcPr marL="68287" marR="68287" marT="43514" marB="43514"/>
                </a:tc>
                <a:tc>
                  <a:txBody>
                    <a:bodyPr/>
                    <a:lstStyle/>
                    <a:p>
                      <a:r>
                        <a:rPr lang="id-ID" sz="1700" dirty="0" smtClean="0"/>
                        <a:t>2 asam piruvat, 2 NADH, 2 ATP,</a:t>
                      </a:r>
                      <a:r>
                        <a:rPr lang="id-ID" sz="1700" baseline="0" dirty="0" smtClean="0"/>
                        <a:t> 2 H</a:t>
                      </a:r>
                      <a:r>
                        <a:rPr lang="id-ID" sz="1700" baseline="-25000" dirty="0" smtClean="0"/>
                        <a:t>2</a:t>
                      </a:r>
                      <a:r>
                        <a:rPr lang="id-ID" sz="1700" baseline="0" dirty="0" smtClean="0"/>
                        <a:t>O</a:t>
                      </a:r>
                      <a:endParaRPr lang="id-ID" sz="1700" dirty="0"/>
                    </a:p>
                  </a:txBody>
                  <a:tcPr marL="68287" marR="68287" marT="43514" marB="43514"/>
                </a:tc>
              </a:tr>
              <a:tr h="681467">
                <a:tc>
                  <a:txBody>
                    <a:bodyPr/>
                    <a:lstStyle/>
                    <a:p>
                      <a:pPr algn="ctr"/>
                      <a:r>
                        <a:rPr lang="id-ID" sz="1700" dirty="0" smtClean="0"/>
                        <a:t>2.</a:t>
                      </a:r>
                      <a:endParaRPr lang="id-ID" sz="1700" dirty="0"/>
                    </a:p>
                  </a:txBody>
                  <a:tcPr marL="68287" marR="68287" marT="43514" marB="43514"/>
                </a:tc>
                <a:tc>
                  <a:txBody>
                    <a:bodyPr/>
                    <a:lstStyle/>
                    <a:p>
                      <a:r>
                        <a:rPr lang="id-ID" sz="1700" dirty="0" smtClean="0"/>
                        <a:t>Dekarboksilasi oksidatif</a:t>
                      </a:r>
                      <a:endParaRPr lang="id-ID" sz="1700" dirty="0"/>
                    </a:p>
                  </a:txBody>
                  <a:tcPr marL="68287" marR="68287" marT="43514" marB="43514"/>
                </a:tc>
                <a:tc>
                  <a:txBody>
                    <a:bodyPr/>
                    <a:lstStyle/>
                    <a:p>
                      <a:r>
                        <a:rPr lang="id-ID" sz="1700" dirty="0" smtClean="0"/>
                        <a:t>Matriks mitokondria</a:t>
                      </a:r>
                      <a:endParaRPr lang="id-ID" sz="1700" dirty="0"/>
                    </a:p>
                  </a:txBody>
                  <a:tcPr marL="68287" marR="68287" marT="43514" marB="43514"/>
                </a:tc>
                <a:tc>
                  <a:txBody>
                    <a:bodyPr/>
                    <a:lstStyle/>
                    <a:p>
                      <a:r>
                        <a:rPr lang="id-ID" sz="1700" dirty="0" smtClean="0"/>
                        <a:t>2 asetil ko-A, 2 NADH, 2 CO</a:t>
                      </a:r>
                      <a:r>
                        <a:rPr lang="id-ID" sz="1700" baseline="-25000" dirty="0" smtClean="0"/>
                        <a:t>2</a:t>
                      </a:r>
                      <a:endParaRPr lang="id-ID" sz="1700" baseline="-25000" dirty="0"/>
                    </a:p>
                  </a:txBody>
                  <a:tcPr marL="68287" marR="68287" marT="43514" marB="43514"/>
                </a:tc>
              </a:tr>
              <a:tr h="681467">
                <a:tc>
                  <a:txBody>
                    <a:bodyPr/>
                    <a:lstStyle/>
                    <a:p>
                      <a:pPr algn="ctr"/>
                      <a:r>
                        <a:rPr lang="id-ID" sz="1700" dirty="0" smtClean="0"/>
                        <a:t>3.</a:t>
                      </a:r>
                      <a:endParaRPr lang="id-ID" sz="1700" dirty="0"/>
                    </a:p>
                  </a:txBody>
                  <a:tcPr marL="68287" marR="68287" marT="43514" marB="43514"/>
                </a:tc>
                <a:tc>
                  <a:txBody>
                    <a:bodyPr/>
                    <a:lstStyle/>
                    <a:p>
                      <a:r>
                        <a:rPr lang="id-ID" sz="1700" dirty="0" smtClean="0"/>
                        <a:t>Siklus Krebs</a:t>
                      </a:r>
                      <a:endParaRPr lang="id-ID" sz="1700" dirty="0"/>
                    </a:p>
                  </a:txBody>
                  <a:tcPr marL="68287" marR="68287" marT="43514" marB="43514"/>
                </a:tc>
                <a:tc>
                  <a:txBody>
                    <a:bodyPr/>
                    <a:lstStyle/>
                    <a:p>
                      <a:r>
                        <a:rPr lang="id-ID" sz="1700" dirty="0" smtClean="0"/>
                        <a:t>Matriks mitokondria</a:t>
                      </a:r>
                      <a:endParaRPr lang="id-ID" sz="1700" dirty="0"/>
                    </a:p>
                  </a:txBody>
                  <a:tcPr marL="68287" marR="68287" marT="43514" marB="43514"/>
                </a:tc>
                <a:tc>
                  <a:txBody>
                    <a:bodyPr/>
                    <a:lstStyle/>
                    <a:p>
                      <a:r>
                        <a:rPr lang="id-ID" sz="1700" dirty="0" smtClean="0"/>
                        <a:t>6 NADH, 2 FADH</a:t>
                      </a:r>
                      <a:r>
                        <a:rPr lang="id-ID" sz="1700" baseline="-25000" dirty="0" smtClean="0"/>
                        <a:t>2</a:t>
                      </a:r>
                      <a:r>
                        <a:rPr lang="id-ID" sz="1700" dirty="0" smtClean="0"/>
                        <a:t>, 2 ATP, 4 CO</a:t>
                      </a:r>
                      <a:r>
                        <a:rPr lang="id-ID" sz="1700" baseline="-25000" dirty="0" smtClean="0"/>
                        <a:t>2</a:t>
                      </a:r>
                      <a:endParaRPr lang="id-ID" sz="1700" baseline="-25000" dirty="0"/>
                    </a:p>
                  </a:txBody>
                  <a:tcPr marL="68287" marR="68287" marT="43514" marB="43514"/>
                </a:tc>
              </a:tr>
              <a:tr h="685981">
                <a:tc>
                  <a:txBody>
                    <a:bodyPr/>
                    <a:lstStyle/>
                    <a:p>
                      <a:pPr algn="ctr"/>
                      <a:r>
                        <a:rPr lang="id-ID" sz="1700" dirty="0" smtClean="0"/>
                        <a:t>4.</a:t>
                      </a:r>
                      <a:endParaRPr lang="id-ID" sz="1700" dirty="0"/>
                    </a:p>
                  </a:txBody>
                  <a:tcPr marL="68287" marR="68287" marT="43514" marB="43514"/>
                </a:tc>
                <a:tc>
                  <a:txBody>
                    <a:bodyPr/>
                    <a:lstStyle/>
                    <a:p>
                      <a:r>
                        <a:rPr lang="id-ID" sz="1700" dirty="0" smtClean="0"/>
                        <a:t>Transpor elektron</a:t>
                      </a:r>
                      <a:endParaRPr lang="id-ID" sz="1700" dirty="0"/>
                    </a:p>
                  </a:txBody>
                  <a:tcPr marL="68287" marR="68287" marT="43514" marB="43514"/>
                </a:tc>
                <a:tc>
                  <a:txBody>
                    <a:bodyPr/>
                    <a:lstStyle/>
                    <a:p>
                      <a:r>
                        <a:rPr lang="id-ID" sz="1700" dirty="0" smtClean="0"/>
                        <a:t>Membran dalam mitokondria</a:t>
                      </a:r>
                      <a:endParaRPr lang="id-ID" sz="1700" dirty="0"/>
                    </a:p>
                  </a:txBody>
                  <a:tcPr marL="68287" marR="68287" marT="43514" marB="43514"/>
                </a:tc>
                <a:tc>
                  <a:txBody>
                    <a:bodyPr/>
                    <a:lstStyle/>
                    <a:p>
                      <a:r>
                        <a:rPr lang="id-ID" sz="1700" dirty="0" smtClean="0"/>
                        <a:t>Pembebasan energi</a:t>
                      </a:r>
                      <a:endParaRPr lang="id-ID" sz="1700" dirty="0"/>
                    </a:p>
                  </a:txBody>
                  <a:tcPr marL="68287" marR="68287" marT="43514" marB="43514"/>
                </a:tc>
              </a:tr>
            </a:tbl>
          </a:graphicData>
        </a:graphic>
      </p:graphicFrame>
    </p:spTree>
    <p:extLst>
      <p:ext uri="{BB962C8B-B14F-4D97-AF65-F5344CB8AC3E}">
        <p14:creationId xmlns:p14="http://schemas.microsoft.com/office/powerpoint/2010/main" val="304664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checkerboard(across)">
                                      <p:cBhvr>
                                        <p:cTn id="13" dur="500"/>
                                        <p:tgtEl>
                                          <p:spTgt spid="11">
                                            <p:txEl>
                                              <p:pRg st="0" end="0"/>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heckerboard(across)">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build="p"/>
      <p:bldP spid="10"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71744" y="2665737"/>
            <a:ext cx="857225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A. Respirasi Aerob</a:t>
            </a:r>
            <a:endParaRPr lang="en-US" sz="2300" b="1" dirty="0">
              <a:solidFill>
                <a:schemeClr val="accent5"/>
              </a:solidFill>
            </a:endParaRPr>
          </a:p>
        </p:txBody>
      </p:sp>
      <p:sp>
        <p:nvSpPr>
          <p:cNvPr id="9" name="Title 1"/>
          <p:cNvSpPr>
            <a:spLocks noGrp="1"/>
          </p:cNvSpPr>
          <p:nvPr>
            <p:ph type="title"/>
          </p:nvPr>
        </p:nvSpPr>
        <p:spPr>
          <a:xfrm>
            <a:off x="0" y="116632"/>
            <a:ext cx="3707904" cy="1255692"/>
          </a:xfrm>
          <a:solidFill>
            <a:schemeClr val="accent1">
              <a:lumMod val="60000"/>
              <a:lumOff val="40000"/>
            </a:schemeClr>
          </a:solidFill>
        </p:spPr>
        <p:txBody>
          <a:bodyPr>
            <a:normAutofit/>
          </a:bodyPr>
          <a:lstStyle/>
          <a:p>
            <a:pPr algn="l"/>
            <a:r>
              <a:rPr lang="id-ID" sz="3600" b="1" dirty="0">
                <a:solidFill>
                  <a:schemeClr val="accent5"/>
                </a:solidFill>
              </a:rPr>
              <a:t>III. Katabolisme</a:t>
            </a:r>
            <a:br>
              <a:rPr lang="id-ID" sz="3600" b="1" dirty="0">
                <a:solidFill>
                  <a:schemeClr val="accent5"/>
                </a:solidFill>
              </a:rPr>
            </a:br>
            <a:r>
              <a:rPr lang="id-ID" sz="3600" b="1" dirty="0">
                <a:solidFill>
                  <a:schemeClr val="accent5"/>
                </a:solidFill>
              </a:rPr>
              <a:t>Karbohidrat</a:t>
            </a:r>
            <a:endParaRPr lang="en-US" sz="3600" b="1" dirty="0">
              <a:solidFill>
                <a:schemeClr val="accent5"/>
              </a:solidFill>
            </a:endParaRPr>
          </a:p>
        </p:txBody>
      </p:sp>
      <p:sp>
        <p:nvSpPr>
          <p:cNvPr id="10" name="Content Placeholder 2"/>
          <p:cNvSpPr>
            <a:spLocks noGrp="1"/>
          </p:cNvSpPr>
          <p:nvPr>
            <p:ph idx="1"/>
          </p:nvPr>
        </p:nvSpPr>
        <p:spPr>
          <a:xfrm>
            <a:off x="1043345" y="3273907"/>
            <a:ext cx="2078329" cy="455862"/>
          </a:xfrm>
        </p:spPr>
        <p:txBody>
          <a:bodyPr>
            <a:normAutofit/>
          </a:bodyPr>
          <a:lstStyle/>
          <a:p>
            <a:pPr marL="0" indent="0">
              <a:buNone/>
            </a:pPr>
            <a:r>
              <a:rPr lang="id-ID" sz="2000" b="1" dirty="0"/>
              <a:t>1. Glikolisis</a:t>
            </a:r>
            <a:endParaRPr lang="en-US" sz="2000" b="1" dirty="0"/>
          </a:p>
        </p:txBody>
      </p:sp>
      <p:pic>
        <p:nvPicPr>
          <p:cNvPr id="3074" name="Picture 2" descr="D:\Erlangga\23 maret\2 13.jpg"/>
          <p:cNvPicPr>
            <a:picLocks noChangeAspect="1" noChangeArrowheads="1"/>
          </p:cNvPicPr>
          <p:nvPr/>
        </p:nvPicPr>
        <p:blipFill>
          <a:blip r:embed="rId2" cstate="print"/>
          <a:srcRect/>
          <a:stretch>
            <a:fillRect/>
          </a:stretch>
        </p:blipFill>
        <p:spPr bwMode="auto">
          <a:xfrm>
            <a:off x="3918349" y="116632"/>
            <a:ext cx="5280056" cy="6658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632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ox(in)">
                                      <p:cBhvr>
                                        <p:cTn id="7" dur="500"/>
                                        <p:tgtEl>
                                          <p:spTgt spid="307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ox(in)">
                                      <p:cBhvr>
                                        <p:cTn id="1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8031" y="3356801"/>
            <a:ext cx="3622905" cy="476585"/>
          </a:xfrm>
        </p:spPr>
        <p:txBody>
          <a:bodyPr>
            <a:normAutofit/>
          </a:bodyPr>
          <a:lstStyle/>
          <a:p>
            <a:pPr marL="0" indent="0">
              <a:buNone/>
            </a:pPr>
            <a:r>
              <a:rPr lang="id-ID" sz="2000" b="1" dirty="0"/>
              <a:t>2. Dekarboksilasi oksidatif</a:t>
            </a:r>
            <a:endParaRPr lang="en-US" sz="2000" b="1" dirty="0"/>
          </a:p>
        </p:txBody>
      </p:sp>
      <p:sp>
        <p:nvSpPr>
          <p:cNvPr id="8" name="Title 1"/>
          <p:cNvSpPr txBox="1">
            <a:spLocks/>
          </p:cNvSpPr>
          <p:nvPr/>
        </p:nvSpPr>
        <p:spPr>
          <a:xfrm>
            <a:off x="571744" y="2665737"/>
            <a:ext cx="857225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A. Respirasi Aerob</a:t>
            </a:r>
            <a:endParaRPr lang="en-US" sz="2300" b="1" dirty="0">
              <a:solidFill>
                <a:schemeClr val="accent5"/>
              </a:solidFill>
            </a:endParaRPr>
          </a:p>
        </p:txBody>
      </p:sp>
      <p:sp>
        <p:nvSpPr>
          <p:cNvPr id="11" name="Title 1"/>
          <p:cNvSpPr txBox="1">
            <a:spLocks/>
          </p:cNvSpPr>
          <p:nvPr/>
        </p:nvSpPr>
        <p:spPr>
          <a:xfrm>
            <a:off x="0" y="1334431"/>
            <a:ext cx="9144000" cy="1255692"/>
          </a:xfrm>
          <a:prstGeom prst="rect">
            <a:avLst/>
          </a:prstGeom>
          <a:solidFill>
            <a:schemeClr val="accent1">
              <a:lumMod val="60000"/>
              <a:lumOff val="40000"/>
            </a:schemeClr>
          </a:solidFill>
        </p:spPr>
        <p:txBody>
          <a:bodyPr vert="horz" lIns="76807" tIns="38404" rIns="76807" bIns="38404" rtlCol="0" anchor="ctr">
            <a:normAutofit fontScale="97500"/>
          </a:bodyPr>
          <a:lstStyle/>
          <a:p>
            <a:pPr defTabSz="768074">
              <a:lnSpc>
                <a:spcPct val="90000"/>
              </a:lnSpc>
              <a:spcBef>
                <a:spcPct val="0"/>
              </a:spcBef>
              <a:defRPr/>
            </a:pPr>
            <a:r>
              <a:rPr lang="id-ID" sz="3700" b="1" dirty="0">
                <a:solidFill>
                  <a:schemeClr val="accent5"/>
                </a:solidFill>
                <a:latin typeface="+mj-lt"/>
                <a:ea typeface="+mj-ea"/>
                <a:cs typeface="+mj-cs"/>
              </a:rPr>
              <a:t>III. Katabolisme</a:t>
            </a:r>
            <a:br>
              <a:rPr lang="id-ID" sz="3700" b="1" dirty="0">
                <a:solidFill>
                  <a:schemeClr val="accent5"/>
                </a:solidFill>
                <a:latin typeface="+mj-lt"/>
                <a:ea typeface="+mj-ea"/>
                <a:cs typeface="+mj-cs"/>
              </a:rPr>
            </a:br>
            <a:r>
              <a:rPr lang="id-ID" sz="3700" b="1" dirty="0">
                <a:solidFill>
                  <a:schemeClr val="accent5"/>
                </a:solidFill>
                <a:latin typeface="+mj-lt"/>
                <a:ea typeface="+mj-ea"/>
                <a:cs typeface="+mj-cs"/>
              </a:rPr>
              <a:t>Karbohidrat</a:t>
            </a:r>
            <a:endParaRPr lang="en-US" sz="3700" b="1" dirty="0">
              <a:solidFill>
                <a:schemeClr val="accent5"/>
              </a:solidFill>
              <a:latin typeface="+mj-lt"/>
              <a:ea typeface="+mj-ea"/>
              <a:cs typeface="+mj-cs"/>
            </a:endParaRPr>
          </a:p>
        </p:txBody>
      </p:sp>
      <p:pic>
        <p:nvPicPr>
          <p:cNvPr id="4098" name="Picture 2" descr="D:\Erlangga\23 maret\2 14.jpg"/>
          <p:cNvPicPr>
            <a:picLocks noChangeAspect="1" noChangeArrowheads="1"/>
          </p:cNvPicPr>
          <p:nvPr/>
        </p:nvPicPr>
        <p:blipFill>
          <a:blip r:embed="rId2"/>
          <a:srcRect/>
          <a:stretch>
            <a:fillRect/>
          </a:stretch>
        </p:blipFill>
        <p:spPr bwMode="auto">
          <a:xfrm>
            <a:off x="3510410" y="600908"/>
            <a:ext cx="5487264" cy="5784762"/>
          </a:xfrm>
          <a:prstGeom prst="rect">
            <a:avLst/>
          </a:prstGeom>
          <a:noFill/>
        </p:spPr>
      </p:pic>
    </p:spTree>
    <p:extLst>
      <p:ext uri="{BB962C8B-B14F-4D97-AF65-F5344CB8AC3E}">
        <p14:creationId xmlns:p14="http://schemas.microsoft.com/office/powerpoint/2010/main" val="297747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ox(in)">
                                      <p:cBhvr>
                                        <p:cTn id="7" dur="500"/>
                                        <p:tgtEl>
                                          <p:spTgt spid="10">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box(in)">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44624"/>
            <a:ext cx="3563888" cy="1255692"/>
          </a:xfrm>
          <a:solidFill>
            <a:schemeClr val="accent1">
              <a:lumMod val="60000"/>
              <a:lumOff val="40000"/>
            </a:schemeClr>
          </a:solidFill>
        </p:spPr>
        <p:txBody>
          <a:bodyPr>
            <a:normAutofit/>
          </a:bodyPr>
          <a:lstStyle/>
          <a:p>
            <a:pPr algn="l"/>
            <a:r>
              <a:rPr lang="id-ID" sz="3600" b="1" dirty="0">
                <a:solidFill>
                  <a:schemeClr val="accent5"/>
                </a:solidFill>
              </a:rPr>
              <a:t>III. Katabolisme</a:t>
            </a:r>
            <a:br>
              <a:rPr lang="id-ID" sz="3600" b="1" dirty="0">
                <a:solidFill>
                  <a:schemeClr val="accent5"/>
                </a:solidFill>
              </a:rPr>
            </a:br>
            <a:r>
              <a:rPr lang="id-ID" sz="3600" b="1" dirty="0">
                <a:solidFill>
                  <a:schemeClr val="accent5"/>
                </a:solidFill>
              </a:rPr>
              <a:t>Karbohidrat</a:t>
            </a:r>
            <a:endParaRPr lang="en-US" sz="3600" b="1" dirty="0">
              <a:solidFill>
                <a:schemeClr val="accent5"/>
              </a:solidFill>
            </a:endParaRPr>
          </a:p>
        </p:txBody>
      </p:sp>
      <p:sp>
        <p:nvSpPr>
          <p:cNvPr id="13" name="Content Placeholder 2"/>
          <p:cNvSpPr>
            <a:spLocks noGrp="1"/>
          </p:cNvSpPr>
          <p:nvPr>
            <p:ph idx="1"/>
          </p:nvPr>
        </p:nvSpPr>
        <p:spPr>
          <a:xfrm>
            <a:off x="1092121" y="3356801"/>
            <a:ext cx="2078329" cy="455862"/>
          </a:xfrm>
        </p:spPr>
        <p:txBody>
          <a:bodyPr>
            <a:normAutofit/>
          </a:bodyPr>
          <a:lstStyle/>
          <a:p>
            <a:pPr marL="0" indent="0">
              <a:buNone/>
            </a:pPr>
            <a:r>
              <a:rPr lang="id-ID" sz="2000" b="1" dirty="0"/>
              <a:t>3. Siklus Krebs</a:t>
            </a:r>
            <a:endParaRPr lang="en-US" sz="2000" b="1" dirty="0"/>
          </a:p>
        </p:txBody>
      </p:sp>
      <p:sp>
        <p:nvSpPr>
          <p:cNvPr id="9" name="Title 1"/>
          <p:cNvSpPr txBox="1">
            <a:spLocks/>
          </p:cNvSpPr>
          <p:nvPr/>
        </p:nvSpPr>
        <p:spPr>
          <a:xfrm>
            <a:off x="571744" y="2665737"/>
            <a:ext cx="857225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A. Respirasi Aerob</a:t>
            </a:r>
            <a:endParaRPr lang="en-US" sz="2300" b="1" dirty="0">
              <a:solidFill>
                <a:schemeClr val="accent5"/>
              </a:solidFill>
            </a:endParaRPr>
          </a:p>
        </p:txBody>
      </p:sp>
      <p:pic>
        <p:nvPicPr>
          <p:cNvPr id="5122" name="Picture 2" descr="D:\Erlangga\23 maret\2 15.jpg"/>
          <p:cNvPicPr>
            <a:picLocks noChangeAspect="1" noChangeArrowheads="1"/>
          </p:cNvPicPr>
          <p:nvPr/>
        </p:nvPicPr>
        <p:blipFill>
          <a:blip r:embed="rId2"/>
          <a:srcRect/>
          <a:stretch>
            <a:fillRect/>
          </a:stretch>
        </p:blipFill>
        <p:spPr bwMode="auto">
          <a:xfrm>
            <a:off x="3708083" y="63111"/>
            <a:ext cx="4824357" cy="6794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630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ox(in)">
                                      <p:cBhvr>
                                        <p:cTn id="7" dur="500"/>
                                        <p:tgtEl>
                                          <p:spTgt spid="1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box(in)">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99392"/>
            <a:ext cx="3131840" cy="1584176"/>
          </a:xfrm>
          <a:solidFill>
            <a:schemeClr val="accent1">
              <a:lumMod val="60000"/>
              <a:lumOff val="40000"/>
            </a:schemeClr>
          </a:solidFill>
        </p:spPr>
        <p:txBody>
          <a:bodyPr>
            <a:normAutofit fontScale="90000"/>
          </a:bodyPr>
          <a:lstStyle/>
          <a:p>
            <a:pPr algn="l"/>
            <a:r>
              <a:rPr lang="id-ID" sz="3600" b="1" dirty="0">
                <a:solidFill>
                  <a:schemeClr val="accent5"/>
                </a:solidFill>
              </a:rPr>
              <a:t>III. Katabolisme</a:t>
            </a:r>
            <a:br>
              <a:rPr lang="id-ID" sz="3600" b="1" dirty="0">
                <a:solidFill>
                  <a:schemeClr val="accent5"/>
                </a:solidFill>
              </a:rPr>
            </a:br>
            <a:r>
              <a:rPr lang="id-ID" sz="3600" b="1" dirty="0">
                <a:solidFill>
                  <a:schemeClr val="accent5"/>
                </a:solidFill>
              </a:rPr>
              <a:t>Karbohidrat</a:t>
            </a:r>
            <a:endParaRPr lang="en-US" sz="3600" b="1" dirty="0">
              <a:solidFill>
                <a:schemeClr val="accent5"/>
              </a:solidFill>
            </a:endParaRPr>
          </a:p>
        </p:txBody>
      </p:sp>
      <p:sp>
        <p:nvSpPr>
          <p:cNvPr id="12" name="Content Placeholder 2"/>
          <p:cNvSpPr>
            <a:spLocks noGrp="1"/>
          </p:cNvSpPr>
          <p:nvPr>
            <p:ph idx="1"/>
          </p:nvPr>
        </p:nvSpPr>
        <p:spPr>
          <a:xfrm>
            <a:off x="35496" y="3294638"/>
            <a:ext cx="3216437" cy="497302"/>
          </a:xfrm>
        </p:spPr>
        <p:txBody>
          <a:bodyPr>
            <a:normAutofit fontScale="92500"/>
          </a:bodyPr>
          <a:lstStyle/>
          <a:p>
            <a:pPr marL="0" indent="0">
              <a:buNone/>
            </a:pPr>
            <a:r>
              <a:rPr lang="id-ID" sz="2000" b="1" dirty="0"/>
              <a:t>4. Rantai Transpor elektron</a:t>
            </a:r>
            <a:endParaRPr lang="en-US" sz="2000" b="1" dirty="0"/>
          </a:p>
        </p:txBody>
      </p:sp>
      <p:sp>
        <p:nvSpPr>
          <p:cNvPr id="7" name="Title 1"/>
          <p:cNvSpPr txBox="1">
            <a:spLocks/>
          </p:cNvSpPr>
          <p:nvPr/>
        </p:nvSpPr>
        <p:spPr>
          <a:xfrm>
            <a:off x="35496" y="2665737"/>
            <a:ext cx="302433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A. Respirasi Aerob</a:t>
            </a:r>
            <a:endParaRPr lang="en-US" sz="2300" b="1" dirty="0">
              <a:solidFill>
                <a:schemeClr val="accent5"/>
              </a:solidFill>
            </a:endParaRPr>
          </a:p>
        </p:txBody>
      </p:sp>
      <p:pic>
        <p:nvPicPr>
          <p:cNvPr id="6146" name="Picture 2" descr="D:\Erlangga\23 maret\2 16.jpg"/>
          <p:cNvPicPr>
            <a:picLocks noChangeAspect="1" noChangeArrowheads="1"/>
          </p:cNvPicPr>
          <p:nvPr/>
        </p:nvPicPr>
        <p:blipFill>
          <a:blip r:embed="rId2"/>
          <a:srcRect/>
          <a:stretch>
            <a:fillRect/>
          </a:stretch>
        </p:blipFill>
        <p:spPr bwMode="auto">
          <a:xfrm>
            <a:off x="3310948" y="692697"/>
            <a:ext cx="5605431" cy="5075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889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ox(in)">
                                      <p:cBhvr>
                                        <p:cTn id="7" dur="500"/>
                                        <p:tgtEl>
                                          <p:spTgt spid="12">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ox(in)">
                                      <p:cBhvr>
                                        <p:cTn id="10"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688628" y="980728"/>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A. Respirasi Aerob</a:t>
            </a:r>
            <a:endParaRPr lang="en-US" sz="2300" b="1" dirty="0">
              <a:solidFill>
                <a:schemeClr val="accent5"/>
              </a:solidFill>
            </a:endParaRPr>
          </a:p>
        </p:txBody>
      </p:sp>
      <p:sp>
        <p:nvSpPr>
          <p:cNvPr id="10" name="Title 1"/>
          <p:cNvSpPr>
            <a:spLocks noGrp="1"/>
          </p:cNvSpPr>
          <p:nvPr>
            <p:ph type="title"/>
          </p:nvPr>
        </p:nvSpPr>
        <p:spPr>
          <a:xfrm>
            <a:off x="323528" y="116632"/>
            <a:ext cx="8179244" cy="609197"/>
          </a:xfrm>
          <a:solidFill>
            <a:schemeClr val="accent1">
              <a:lumMod val="60000"/>
              <a:lumOff val="40000"/>
            </a:schemeClr>
          </a:solidFill>
        </p:spPr>
        <p:txBody>
          <a:bodyPr>
            <a:normAutofit fontScale="90000"/>
          </a:bodyPr>
          <a:lstStyle/>
          <a:p>
            <a:r>
              <a:rPr lang="id-ID" b="1" dirty="0" smtClean="0">
                <a:solidFill>
                  <a:schemeClr val="accent5"/>
                </a:solidFill>
              </a:rPr>
              <a:t>III. Katabolisme Karbohidrat</a:t>
            </a:r>
            <a:endParaRPr lang="en-US" b="1" dirty="0">
              <a:solidFill>
                <a:schemeClr val="accent5"/>
              </a:solidFill>
            </a:endParaRPr>
          </a:p>
        </p:txBody>
      </p:sp>
      <p:sp>
        <p:nvSpPr>
          <p:cNvPr id="11" name="Content Placeholder 2"/>
          <p:cNvSpPr>
            <a:spLocks noGrp="1"/>
          </p:cNvSpPr>
          <p:nvPr>
            <p:ph idx="1"/>
          </p:nvPr>
        </p:nvSpPr>
        <p:spPr>
          <a:xfrm>
            <a:off x="107504" y="1460968"/>
            <a:ext cx="4256995" cy="455864"/>
          </a:xfrm>
        </p:spPr>
        <p:txBody>
          <a:bodyPr>
            <a:noAutofit/>
          </a:bodyPr>
          <a:lstStyle/>
          <a:p>
            <a:pPr marL="0" indent="0">
              <a:buNone/>
            </a:pPr>
            <a:r>
              <a:rPr lang="id-ID" sz="2400" b="1" dirty="0"/>
              <a:t>Jumlah ATP yang dihasilkan</a:t>
            </a:r>
            <a:endParaRPr lang="en-US" sz="2400" b="1" dirty="0"/>
          </a:p>
        </p:txBody>
      </p:sp>
      <p:graphicFrame>
        <p:nvGraphicFramePr>
          <p:cNvPr id="12" name="Table 11"/>
          <p:cNvGraphicFramePr>
            <a:graphicFrameLocks noGrp="1"/>
          </p:cNvGraphicFramePr>
          <p:nvPr>
            <p:extLst>
              <p:ext uri="{D42A27DB-BD31-4B8C-83A1-F6EECF244321}">
                <p14:modId xmlns:p14="http://schemas.microsoft.com/office/powerpoint/2010/main" val="686900991"/>
              </p:ext>
            </p:extLst>
          </p:nvPr>
        </p:nvGraphicFramePr>
        <p:xfrm>
          <a:off x="683568" y="1966946"/>
          <a:ext cx="8064896" cy="4126350"/>
        </p:xfrm>
        <a:graphic>
          <a:graphicData uri="http://schemas.openxmlformats.org/drawingml/2006/table">
            <a:tbl>
              <a:tblPr firstRow="1" bandRow="1">
                <a:tableStyleId>{69012ECD-51FC-41F1-AA8D-1B2483CD663E}</a:tableStyleId>
              </a:tblPr>
              <a:tblGrid>
                <a:gridCol w="586484"/>
                <a:gridCol w="2452137"/>
                <a:gridCol w="1744787"/>
                <a:gridCol w="3281488"/>
              </a:tblGrid>
              <a:tr h="416602">
                <a:tc rowSpan="2">
                  <a:txBody>
                    <a:bodyPr/>
                    <a:lstStyle/>
                    <a:p>
                      <a:pPr algn="ctr"/>
                      <a:r>
                        <a:rPr lang="id-ID" sz="1700" dirty="0" smtClean="0">
                          <a:solidFill>
                            <a:schemeClr val="tx1"/>
                          </a:solidFill>
                        </a:rPr>
                        <a:t>No.</a:t>
                      </a:r>
                      <a:endParaRPr lang="id-ID" sz="1700" b="1" dirty="0">
                        <a:solidFill>
                          <a:schemeClr val="tx1"/>
                        </a:solidFill>
                      </a:endParaRPr>
                    </a:p>
                  </a:txBody>
                  <a:tcPr marL="68287" marR="68287" marT="43514" marB="43514"/>
                </a:tc>
                <a:tc rowSpan="2">
                  <a:txBody>
                    <a:bodyPr/>
                    <a:lstStyle/>
                    <a:p>
                      <a:pPr algn="ctr"/>
                      <a:r>
                        <a:rPr lang="id-ID" sz="1700" dirty="0" smtClean="0">
                          <a:solidFill>
                            <a:schemeClr val="tx1"/>
                          </a:solidFill>
                        </a:rPr>
                        <a:t>Tahapan reaksi respirasi</a:t>
                      </a:r>
                      <a:endParaRPr lang="id-ID" sz="1700" b="1" dirty="0">
                        <a:solidFill>
                          <a:schemeClr val="tx1"/>
                        </a:solidFill>
                      </a:endParaRPr>
                    </a:p>
                  </a:txBody>
                  <a:tcPr marL="68287" marR="68287" marT="43514" marB="43514"/>
                </a:tc>
                <a:tc gridSpan="2">
                  <a:txBody>
                    <a:bodyPr/>
                    <a:lstStyle/>
                    <a:p>
                      <a:pPr algn="ctr"/>
                      <a:r>
                        <a:rPr lang="id-ID" sz="1700" dirty="0" smtClean="0">
                          <a:solidFill>
                            <a:schemeClr val="tx1"/>
                          </a:solidFill>
                        </a:rPr>
                        <a:t>Jumlah ATP yang</a:t>
                      </a:r>
                      <a:r>
                        <a:rPr lang="id-ID" sz="1700" baseline="0" dirty="0" smtClean="0">
                          <a:solidFill>
                            <a:schemeClr val="tx1"/>
                          </a:solidFill>
                        </a:rPr>
                        <a:t> dihasilkan</a:t>
                      </a:r>
                      <a:endParaRPr lang="id-ID" sz="1700" b="1" dirty="0">
                        <a:solidFill>
                          <a:schemeClr val="tx1"/>
                        </a:solidFill>
                      </a:endParaRPr>
                    </a:p>
                  </a:txBody>
                  <a:tcPr marL="68287" marR="68287" marT="43514" marB="43514"/>
                </a:tc>
                <a:tc hMerge="1">
                  <a:txBody>
                    <a:bodyPr/>
                    <a:lstStyle/>
                    <a:p>
                      <a:endParaRPr lang="id-ID" dirty="0"/>
                    </a:p>
                  </a:txBody>
                  <a:tcPr/>
                </a:tc>
              </a:tr>
              <a:tr h="1020142">
                <a:tc vMerge="1">
                  <a:txBody>
                    <a:bodyPr/>
                    <a:lstStyle/>
                    <a:p>
                      <a:endParaRPr lang="id-ID" dirty="0"/>
                    </a:p>
                  </a:txBody>
                  <a:tcPr/>
                </a:tc>
                <a:tc vMerge="1">
                  <a:txBody>
                    <a:bodyPr/>
                    <a:lstStyle/>
                    <a:p>
                      <a:endParaRPr lang="id-ID" dirty="0"/>
                    </a:p>
                  </a:txBody>
                  <a:tcPr/>
                </a:tc>
                <a:tc>
                  <a:txBody>
                    <a:bodyPr/>
                    <a:lstStyle/>
                    <a:p>
                      <a:pPr algn="ctr"/>
                      <a:r>
                        <a:rPr lang="id-ID" sz="1700" dirty="0" smtClean="0"/>
                        <a:t>Secara langsung</a:t>
                      </a:r>
                      <a:endParaRPr lang="id-ID" sz="1700" b="1" dirty="0">
                        <a:solidFill>
                          <a:schemeClr val="tx1"/>
                        </a:solidFill>
                      </a:endParaRPr>
                    </a:p>
                  </a:txBody>
                  <a:tcPr marL="68287" marR="68287" marT="43514" marB="43514"/>
                </a:tc>
                <a:tc>
                  <a:txBody>
                    <a:bodyPr/>
                    <a:lstStyle/>
                    <a:p>
                      <a:pPr algn="ctr"/>
                      <a:r>
                        <a:rPr lang="id-ID" sz="1700" dirty="0" smtClean="0"/>
                        <a:t>Secara tidak langsung (melalui rantai transpor elektron)</a:t>
                      </a:r>
                      <a:endParaRPr lang="id-ID" sz="1700" b="1" dirty="0">
                        <a:solidFill>
                          <a:schemeClr val="tx1"/>
                        </a:solidFill>
                      </a:endParaRPr>
                    </a:p>
                  </a:txBody>
                  <a:tcPr marL="68287" marR="68287" marT="43514" marB="43514"/>
                </a:tc>
              </a:tr>
              <a:tr h="416602">
                <a:tc>
                  <a:txBody>
                    <a:bodyPr/>
                    <a:lstStyle/>
                    <a:p>
                      <a:pPr algn="ctr"/>
                      <a:r>
                        <a:rPr lang="id-ID" sz="1700" dirty="0" smtClean="0"/>
                        <a:t>1.</a:t>
                      </a:r>
                      <a:endParaRPr lang="id-ID" sz="1700" dirty="0"/>
                    </a:p>
                  </a:txBody>
                  <a:tcPr marL="68287" marR="68287" marT="43514" marB="43514"/>
                </a:tc>
                <a:tc>
                  <a:txBody>
                    <a:bodyPr/>
                    <a:lstStyle/>
                    <a:p>
                      <a:r>
                        <a:rPr lang="id-ID" sz="1700" dirty="0" smtClean="0"/>
                        <a:t>Glikolisis</a:t>
                      </a:r>
                      <a:r>
                        <a:rPr lang="id-ID" sz="1700" baseline="0" dirty="0" smtClean="0"/>
                        <a:t> </a:t>
                      </a:r>
                      <a:endParaRPr lang="id-ID" sz="1700" dirty="0"/>
                    </a:p>
                  </a:txBody>
                  <a:tcPr marL="68287" marR="68287" marT="43514" marB="43514"/>
                </a:tc>
                <a:tc>
                  <a:txBody>
                    <a:bodyPr/>
                    <a:lstStyle/>
                    <a:p>
                      <a:pPr algn="ctr"/>
                      <a:r>
                        <a:rPr lang="id-ID" sz="1700" dirty="0" smtClean="0"/>
                        <a:t>2 ATP</a:t>
                      </a:r>
                      <a:endParaRPr lang="id-ID" sz="1700" dirty="0"/>
                    </a:p>
                  </a:txBody>
                  <a:tcPr marL="68287" marR="68287" marT="43514" marB="43514"/>
                </a:tc>
                <a:tc>
                  <a:txBody>
                    <a:bodyPr/>
                    <a:lstStyle/>
                    <a:p>
                      <a:pPr algn="ctr"/>
                      <a:r>
                        <a:rPr lang="id-ID" sz="1700" dirty="0" smtClean="0"/>
                        <a:t>2</a:t>
                      </a:r>
                      <a:r>
                        <a:rPr lang="id-ID" sz="1700" baseline="0" dirty="0" smtClean="0"/>
                        <a:t> NADH = 2 × 3 = 6 ATP</a:t>
                      </a:r>
                      <a:endParaRPr lang="id-ID" sz="1700" dirty="0"/>
                    </a:p>
                  </a:txBody>
                  <a:tcPr marL="68287" marR="68287" marT="43514" marB="43514"/>
                </a:tc>
              </a:tr>
              <a:tr h="714336">
                <a:tc>
                  <a:txBody>
                    <a:bodyPr/>
                    <a:lstStyle/>
                    <a:p>
                      <a:pPr algn="ctr"/>
                      <a:r>
                        <a:rPr lang="id-ID" sz="1700" dirty="0" smtClean="0"/>
                        <a:t>2.</a:t>
                      </a:r>
                      <a:endParaRPr lang="id-ID" sz="1700" dirty="0"/>
                    </a:p>
                  </a:txBody>
                  <a:tcPr marL="68287" marR="68287" marT="43514" marB="43514"/>
                </a:tc>
                <a:tc>
                  <a:txBody>
                    <a:bodyPr/>
                    <a:lstStyle/>
                    <a:p>
                      <a:r>
                        <a:rPr lang="id-ID" sz="1700" dirty="0" smtClean="0"/>
                        <a:t>Dekarboksilasi oksidatif</a:t>
                      </a:r>
                      <a:endParaRPr lang="id-ID" sz="1700" dirty="0"/>
                    </a:p>
                  </a:txBody>
                  <a:tcPr marL="68287" marR="68287" marT="43514" marB="43514"/>
                </a:tc>
                <a:tc>
                  <a:txBody>
                    <a:bodyPr/>
                    <a:lstStyle/>
                    <a:p>
                      <a:pPr algn="ctr"/>
                      <a:r>
                        <a:rPr lang="id-ID" sz="1700" dirty="0" smtClean="0"/>
                        <a:t>-</a:t>
                      </a:r>
                      <a:endParaRPr lang="id-ID" sz="1700" dirty="0"/>
                    </a:p>
                  </a:txBody>
                  <a:tcPr marL="68287" marR="68287" marT="43514" marB="43514"/>
                </a:tc>
                <a:tc>
                  <a:txBody>
                    <a:bodyPr/>
                    <a:lstStyle/>
                    <a:p>
                      <a:pPr marL="0" marR="0" indent="0" algn="ctr" defTabSz="933602" rtl="0" eaLnBrk="1" fontAlgn="auto" latinLnBrk="0" hangingPunct="1">
                        <a:lnSpc>
                          <a:spcPct val="100000"/>
                        </a:lnSpc>
                        <a:spcBef>
                          <a:spcPts val="0"/>
                        </a:spcBef>
                        <a:spcAft>
                          <a:spcPts val="0"/>
                        </a:spcAft>
                        <a:buClrTx/>
                        <a:buSzTx/>
                        <a:buFontTx/>
                        <a:buNone/>
                        <a:tabLst/>
                        <a:defRPr/>
                      </a:pPr>
                      <a:r>
                        <a:rPr lang="id-ID" sz="1700" dirty="0" smtClean="0"/>
                        <a:t>2</a:t>
                      </a:r>
                      <a:r>
                        <a:rPr lang="id-ID" sz="1700" baseline="0" dirty="0" smtClean="0"/>
                        <a:t> NADH = 2 × 3 = 6 ATP</a:t>
                      </a:r>
                      <a:endParaRPr lang="id-ID" sz="1700" dirty="0" smtClean="0"/>
                    </a:p>
                  </a:txBody>
                  <a:tcPr marL="68287" marR="68287" marT="43514" marB="43514"/>
                </a:tc>
              </a:tr>
              <a:tr h="719068">
                <a:tc>
                  <a:txBody>
                    <a:bodyPr/>
                    <a:lstStyle/>
                    <a:p>
                      <a:pPr algn="ctr"/>
                      <a:r>
                        <a:rPr lang="id-ID" sz="1700" dirty="0" smtClean="0"/>
                        <a:t>3.</a:t>
                      </a:r>
                      <a:endParaRPr lang="id-ID" sz="1700" dirty="0"/>
                    </a:p>
                  </a:txBody>
                  <a:tcPr marL="68287" marR="68287" marT="43514" marB="43514"/>
                </a:tc>
                <a:tc>
                  <a:txBody>
                    <a:bodyPr/>
                    <a:lstStyle/>
                    <a:p>
                      <a:r>
                        <a:rPr lang="id-ID" sz="1700" dirty="0" smtClean="0"/>
                        <a:t>Siklus Krebs</a:t>
                      </a:r>
                      <a:endParaRPr lang="id-ID" sz="1700" dirty="0"/>
                    </a:p>
                  </a:txBody>
                  <a:tcPr marL="68287" marR="68287" marT="43514" marB="43514"/>
                </a:tc>
                <a:tc>
                  <a:txBody>
                    <a:bodyPr/>
                    <a:lstStyle/>
                    <a:p>
                      <a:pPr algn="ctr"/>
                      <a:r>
                        <a:rPr lang="id-ID" sz="1700" dirty="0" smtClean="0"/>
                        <a:t>2 ATP</a:t>
                      </a:r>
                      <a:endParaRPr lang="id-ID" sz="1700" dirty="0"/>
                    </a:p>
                  </a:txBody>
                  <a:tcPr marL="68287" marR="68287" marT="43514" marB="43514"/>
                </a:tc>
                <a:tc>
                  <a:txBody>
                    <a:bodyPr/>
                    <a:lstStyle/>
                    <a:p>
                      <a:pPr marL="0" marR="0" indent="0" algn="ctr" defTabSz="933602" rtl="0" eaLnBrk="1" fontAlgn="auto" latinLnBrk="0" hangingPunct="1">
                        <a:lnSpc>
                          <a:spcPct val="100000"/>
                        </a:lnSpc>
                        <a:spcBef>
                          <a:spcPts val="0"/>
                        </a:spcBef>
                        <a:spcAft>
                          <a:spcPts val="0"/>
                        </a:spcAft>
                        <a:buClrTx/>
                        <a:buSzTx/>
                        <a:buFontTx/>
                        <a:buNone/>
                        <a:tabLst/>
                        <a:defRPr/>
                      </a:pPr>
                      <a:r>
                        <a:rPr lang="id-ID" sz="1700" baseline="0" dirty="0" smtClean="0"/>
                        <a:t>6 NADH = 6 × 3 = 18 ATP</a:t>
                      </a:r>
                      <a:endParaRPr lang="id-ID" sz="1700" dirty="0" smtClean="0"/>
                    </a:p>
                    <a:p>
                      <a:pPr marL="0" marR="0" indent="0" algn="ctr" defTabSz="933602" rtl="0" eaLnBrk="1" fontAlgn="auto" latinLnBrk="0" hangingPunct="1">
                        <a:lnSpc>
                          <a:spcPct val="100000"/>
                        </a:lnSpc>
                        <a:spcBef>
                          <a:spcPts val="0"/>
                        </a:spcBef>
                        <a:spcAft>
                          <a:spcPts val="0"/>
                        </a:spcAft>
                        <a:buClrTx/>
                        <a:buSzTx/>
                        <a:buFontTx/>
                        <a:buNone/>
                        <a:tabLst/>
                        <a:defRPr/>
                      </a:pPr>
                      <a:r>
                        <a:rPr lang="id-ID" sz="1700" dirty="0" smtClean="0"/>
                        <a:t>2</a:t>
                      </a:r>
                      <a:r>
                        <a:rPr lang="id-ID" sz="1700" baseline="0" dirty="0" smtClean="0"/>
                        <a:t> FADH</a:t>
                      </a:r>
                      <a:r>
                        <a:rPr lang="id-ID" sz="1700" baseline="-25000" dirty="0" smtClean="0"/>
                        <a:t>2</a:t>
                      </a:r>
                      <a:r>
                        <a:rPr lang="id-ID" sz="1700" baseline="0" dirty="0" smtClean="0"/>
                        <a:t> = 2 × 2 = 4 ATP</a:t>
                      </a:r>
                      <a:endParaRPr lang="id-ID" sz="1700" dirty="0" smtClean="0"/>
                    </a:p>
                  </a:txBody>
                  <a:tcPr marL="68287" marR="68287" marT="43514" marB="43514"/>
                </a:tc>
              </a:tr>
              <a:tr h="416602">
                <a:tc gridSpan="2">
                  <a:txBody>
                    <a:bodyPr/>
                    <a:lstStyle/>
                    <a:p>
                      <a:pPr algn="ctr"/>
                      <a:r>
                        <a:rPr lang="id-ID" sz="1700" dirty="0" smtClean="0"/>
                        <a:t>Jumlah </a:t>
                      </a:r>
                      <a:endParaRPr lang="id-ID" sz="1700" dirty="0"/>
                    </a:p>
                  </a:txBody>
                  <a:tcPr marL="68287" marR="68287" marT="43514" marB="43514"/>
                </a:tc>
                <a:tc hMerge="1">
                  <a:txBody>
                    <a:bodyPr/>
                    <a:lstStyle/>
                    <a:p>
                      <a:endParaRPr lang="id-ID" dirty="0"/>
                    </a:p>
                  </a:txBody>
                  <a:tcPr/>
                </a:tc>
                <a:tc>
                  <a:txBody>
                    <a:bodyPr/>
                    <a:lstStyle/>
                    <a:p>
                      <a:pPr algn="ctr"/>
                      <a:r>
                        <a:rPr lang="id-ID" sz="1700" dirty="0" smtClean="0"/>
                        <a:t>4 ATP</a:t>
                      </a:r>
                      <a:endParaRPr lang="id-ID" sz="1700" dirty="0"/>
                    </a:p>
                  </a:txBody>
                  <a:tcPr marL="68287" marR="68287" marT="43514" marB="43514"/>
                </a:tc>
                <a:tc>
                  <a:txBody>
                    <a:bodyPr/>
                    <a:lstStyle/>
                    <a:p>
                      <a:pPr algn="ctr"/>
                      <a:r>
                        <a:rPr lang="id-ID" sz="1700" dirty="0" smtClean="0"/>
                        <a:t>34 ATP</a:t>
                      </a:r>
                      <a:endParaRPr lang="id-ID" sz="1700" dirty="0"/>
                    </a:p>
                  </a:txBody>
                  <a:tcPr marL="68287" marR="68287" marT="43514" marB="43514"/>
                </a:tc>
              </a:tr>
              <a:tr h="422998">
                <a:tc gridSpan="2">
                  <a:txBody>
                    <a:bodyPr/>
                    <a:lstStyle/>
                    <a:p>
                      <a:pPr algn="ctr"/>
                      <a:r>
                        <a:rPr lang="id-ID" sz="1700" dirty="0" smtClean="0"/>
                        <a:t>Jumlah total</a:t>
                      </a:r>
                      <a:endParaRPr lang="id-ID" sz="1700" dirty="0"/>
                    </a:p>
                  </a:txBody>
                  <a:tcPr marL="68287" marR="68287" marT="43514" marB="43514"/>
                </a:tc>
                <a:tc hMerge="1">
                  <a:txBody>
                    <a:bodyPr/>
                    <a:lstStyle/>
                    <a:p>
                      <a:endParaRPr lang="id-ID" dirty="0"/>
                    </a:p>
                  </a:txBody>
                  <a:tcPr/>
                </a:tc>
                <a:tc gridSpan="2">
                  <a:txBody>
                    <a:bodyPr/>
                    <a:lstStyle/>
                    <a:p>
                      <a:pPr algn="ctr"/>
                      <a:r>
                        <a:rPr lang="id-ID" sz="1700" dirty="0" smtClean="0"/>
                        <a:t>38 ATP</a:t>
                      </a:r>
                      <a:endParaRPr lang="id-ID" sz="1700" dirty="0"/>
                    </a:p>
                  </a:txBody>
                  <a:tcPr marL="68287" marR="68287" marT="43514" marB="43514"/>
                </a:tc>
                <a:tc hMerge="1">
                  <a:txBody>
                    <a:bodyPr/>
                    <a:lstStyle/>
                    <a:p>
                      <a:endParaRPr lang="id-ID" dirty="0"/>
                    </a:p>
                  </a:txBody>
                  <a:tcPr/>
                </a:tc>
              </a:tr>
            </a:tbl>
          </a:graphicData>
        </a:graphic>
      </p:graphicFrame>
      <p:sp>
        <p:nvSpPr>
          <p:cNvPr id="13" name="Content Placeholder 2"/>
          <p:cNvSpPr txBox="1">
            <a:spLocks/>
          </p:cNvSpPr>
          <p:nvPr/>
        </p:nvSpPr>
        <p:spPr>
          <a:xfrm>
            <a:off x="1205931" y="6378236"/>
            <a:ext cx="6822453" cy="435140"/>
          </a:xfrm>
          <a:prstGeom prst="rect">
            <a:avLst/>
          </a:prstGeom>
        </p:spPr>
        <p:txBody>
          <a:bodyPr vert="horz" lIns="76807" tIns="38404" rIns="76807" bIns="38404" rtlCol="0">
            <a:normAutofit/>
          </a:bodyPr>
          <a:lstStyle/>
          <a:p>
            <a:pPr defTabSz="768074">
              <a:lnSpc>
                <a:spcPct val="90000"/>
              </a:lnSpc>
              <a:spcBef>
                <a:spcPts val="840"/>
              </a:spcBef>
              <a:defRPr/>
            </a:pPr>
            <a:r>
              <a:rPr lang="id-ID" sz="2000" dirty="0" smtClean="0"/>
              <a:t>Keterangan:</a:t>
            </a:r>
            <a:r>
              <a:rPr lang="en-ID" sz="2000" dirty="0" smtClean="0"/>
              <a:t> </a:t>
            </a:r>
            <a:r>
              <a:rPr lang="id-ID" sz="2000" dirty="0" smtClean="0"/>
              <a:t>1 </a:t>
            </a:r>
            <a:r>
              <a:rPr lang="id-ID" sz="2000" dirty="0"/>
              <a:t>NADH = 3 ATP dan 1 FADH</a:t>
            </a:r>
            <a:r>
              <a:rPr lang="id-ID" sz="2000" baseline="-25000" dirty="0"/>
              <a:t>2</a:t>
            </a:r>
            <a:r>
              <a:rPr lang="id-ID" sz="2000" dirty="0"/>
              <a:t> = 2 ATP</a:t>
            </a:r>
            <a:endParaRPr lang="en-US" sz="2000" dirty="0"/>
          </a:p>
        </p:txBody>
      </p:sp>
    </p:spTree>
    <p:extLst>
      <p:ext uri="{BB962C8B-B14F-4D97-AF65-F5344CB8AC3E}">
        <p14:creationId xmlns:p14="http://schemas.microsoft.com/office/powerpoint/2010/main" val="198238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amond(in)">
                                      <p:cBhvr>
                                        <p:cTn id="7" dur="500"/>
                                        <p:tgtEl>
                                          <p:spTgt spid="11">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amond(in)">
                                      <p:cBhvr>
                                        <p:cTn id="10" dur="500"/>
                                        <p:tgtEl>
                                          <p:spTgt spid="12"/>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amond(i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700808"/>
            <a:ext cx="7920879" cy="4680520"/>
          </a:xfrm>
        </p:spPr>
        <p:txBody>
          <a:bodyPr/>
          <a:lstStyle/>
          <a:p>
            <a:pPr marL="0" indent="0" algn="l">
              <a:buNone/>
            </a:pPr>
            <a:r>
              <a:rPr lang="en-US" sz="3600" dirty="0" smtClean="0">
                <a:effectLst/>
              </a:rPr>
              <a:t>3.2.  </a:t>
            </a:r>
            <a:r>
              <a:rPr lang="en-US" sz="3600" dirty="0" err="1" smtClean="0">
                <a:effectLst/>
              </a:rPr>
              <a:t>Menjelaskan</a:t>
            </a:r>
            <a:r>
              <a:rPr lang="en-US" sz="3600" dirty="0" smtClean="0">
                <a:effectLst/>
              </a:rPr>
              <a:t> </a:t>
            </a:r>
            <a:r>
              <a:rPr lang="en-US" sz="3600" dirty="0">
                <a:effectLst/>
              </a:rPr>
              <a:t>proses </a:t>
            </a:r>
            <a:r>
              <a:rPr lang="en-US" sz="3600" dirty="0" err="1">
                <a:effectLst/>
              </a:rPr>
              <a:t>metabolisme</a:t>
            </a:r>
            <a:r>
              <a:rPr lang="en-US" sz="3600" dirty="0">
                <a:effectLst/>
              </a:rPr>
              <a:t> </a:t>
            </a:r>
            <a:r>
              <a:rPr lang="en-US" sz="3600" dirty="0" err="1">
                <a:effectLst/>
              </a:rPr>
              <a:t>sebagai</a:t>
            </a:r>
            <a:r>
              <a:rPr lang="en-US" sz="3600" dirty="0">
                <a:effectLst/>
              </a:rPr>
              <a:t> </a:t>
            </a:r>
            <a:r>
              <a:rPr lang="en-US" sz="3600" dirty="0" err="1">
                <a:effectLst/>
              </a:rPr>
              <a:t>reaksi</a:t>
            </a:r>
            <a:r>
              <a:rPr lang="en-US" sz="3600" dirty="0">
                <a:effectLst/>
              </a:rPr>
              <a:t> </a:t>
            </a:r>
            <a:r>
              <a:rPr lang="en-US" sz="3600" dirty="0" err="1">
                <a:effectLst/>
              </a:rPr>
              <a:t>enzimatis</a:t>
            </a:r>
            <a:r>
              <a:rPr lang="en-US" sz="3600" dirty="0">
                <a:effectLst/>
              </a:rPr>
              <a:t> </a:t>
            </a:r>
            <a:r>
              <a:rPr lang="en-US" sz="3600" dirty="0" err="1">
                <a:effectLst/>
              </a:rPr>
              <a:t>dalam</a:t>
            </a:r>
            <a:r>
              <a:rPr lang="en-US" sz="3600" dirty="0">
                <a:effectLst/>
              </a:rPr>
              <a:t> </a:t>
            </a:r>
            <a:r>
              <a:rPr lang="en-US" sz="3600" dirty="0" err="1">
                <a:effectLst/>
              </a:rPr>
              <a:t>makhluk</a:t>
            </a:r>
            <a:r>
              <a:rPr lang="en-US" sz="3600" dirty="0">
                <a:effectLst/>
              </a:rPr>
              <a:t> </a:t>
            </a:r>
            <a:r>
              <a:rPr lang="en-US" sz="3600" dirty="0" err="1" smtClean="0">
                <a:effectLst/>
              </a:rPr>
              <a:t>hidup</a:t>
            </a:r>
            <a:r>
              <a:rPr lang="en-US" sz="3600" dirty="0" smtClean="0">
                <a:effectLst/>
              </a:rPr>
              <a:t>.</a:t>
            </a:r>
            <a:br>
              <a:rPr lang="en-US" sz="3600" dirty="0" smtClean="0">
                <a:effectLst/>
              </a:rPr>
            </a:br>
            <a:r>
              <a:rPr lang="en-US" sz="3600" dirty="0" smtClean="0">
                <a:effectLst/>
              </a:rPr>
              <a:t/>
            </a:r>
            <a:br>
              <a:rPr lang="en-US" sz="3600" dirty="0" smtClean="0">
                <a:effectLst/>
              </a:rPr>
            </a:br>
            <a:r>
              <a:rPr lang="en-US" sz="3600" dirty="0" smtClean="0">
                <a:effectLst/>
              </a:rPr>
              <a:t>4.2.  </a:t>
            </a:r>
            <a:r>
              <a:rPr lang="en-US" sz="3600" dirty="0" err="1" smtClean="0">
                <a:effectLst/>
              </a:rPr>
              <a:t>Menyusun</a:t>
            </a:r>
            <a:r>
              <a:rPr lang="en-US" sz="3600" dirty="0" smtClean="0">
                <a:effectLst/>
              </a:rPr>
              <a:t> </a:t>
            </a:r>
            <a:r>
              <a:rPr lang="en-US" sz="3600" dirty="0" err="1">
                <a:effectLst/>
              </a:rPr>
              <a:t>laporan</a:t>
            </a:r>
            <a:r>
              <a:rPr lang="en-US" sz="3600" dirty="0">
                <a:effectLst/>
              </a:rPr>
              <a:t> </a:t>
            </a:r>
            <a:r>
              <a:rPr lang="en-US" sz="3600" dirty="0" err="1">
                <a:effectLst/>
              </a:rPr>
              <a:t>hasil</a:t>
            </a:r>
            <a:r>
              <a:rPr lang="en-US" sz="3600" dirty="0">
                <a:effectLst/>
              </a:rPr>
              <a:t> </a:t>
            </a:r>
            <a:r>
              <a:rPr lang="en-US" sz="3600" dirty="0" err="1">
                <a:effectLst/>
              </a:rPr>
              <a:t>percobaan</a:t>
            </a:r>
            <a:r>
              <a:rPr lang="en-US" sz="3600" dirty="0">
                <a:effectLst/>
              </a:rPr>
              <a:t> </a:t>
            </a:r>
            <a:r>
              <a:rPr lang="en-US" sz="3600" dirty="0" err="1">
                <a:effectLst/>
              </a:rPr>
              <a:t>tentang</a:t>
            </a:r>
            <a:r>
              <a:rPr lang="en-US" sz="3600" dirty="0">
                <a:effectLst/>
              </a:rPr>
              <a:t> </a:t>
            </a:r>
            <a:r>
              <a:rPr lang="en-US" sz="3600" dirty="0" err="1">
                <a:effectLst/>
              </a:rPr>
              <a:t>mekanisme</a:t>
            </a:r>
            <a:r>
              <a:rPr lang="en-US" sz="3600" dirty="0">
                <a:effectLst/>
              </a:rPr>
              <a:t> </a:t>
            </a:r>
            <a:r>
              <a:rPr lang="en-US" sz="3600" dirty="0" err="1">
                <a:effectLst/>
              </a:rPr>
              <a:t>kerja</a:t>
            </a:r>
            <a:r>
              <a:rPr lang="en-US" sz="3600" dirty="0">
                <a:effectLst/>
              </a:rPr>
              <a:t> </a:t>
            </a:r>
            <a:r>
              <a:rPr lang="en-US" sz="3600" dirty="0" err="1">
                <a:effectLst/>
              </a:rPr>
              <a:t>enzim</a:t>
            </a:r>
            <a:r>
              <a:rPr lang="en-US" sz="3600" dirty="0">
                <a:effectLst/>
              </a:rPr>
              <a:t>, </a:t>
            </a:r>
            <a:r>
              <a:rPr lang="en-US" sz="3600" dirty="0" err="1">
                <a:effectLst/>
              </a:rPr>
              <a:t>fotosintesis</a:t>
            </a:r>
            <a:r>
              <a:rPr lang="en-US" sz="3600" dirty="0">
                <a:effectLst/>
              </a:rPr>
              <a:t>, </a:t>
            </a:r>
            <a:r>
              <a:rPr lang="en-US" sz="3600" dirty="0" err="1">
                <a:effectLst/>
              </a:rPr>
              <a:t>dan</a:t>
            </a:r>
            <a:r>
              <a:rPr lang="en-US" sz="3600" dirty="0">
                <a:effectLst/>
              </a:rPr>
              <a:t> </a:t>
            </a:r>
            <a:r>
              <a:rPr lang="en-US" sz="3600" dirty="0" err="1">
                <a:effectLst/>
              </a:rPr>
              <a:t>respirasi</a:t>
            </a:r>
            <a:r>
              <a:rPr lang="en-US" sz="3600" dirty="0">
                <a:effectLst/>
              </a:rPr>
              <a:t> </a:t>
            </a:r>
            <a:r>
              <a:rPr lang="en-US" sz="3600" dirty="0" err="1">
                <a:effectLst/>
              </a:rPr>
              <a:t>anaerob</a:t>
            </a:r>
            <a:endParaRPr lang="en-US" sz="3600" dirty="0"/>
          </a:p>
        </p:txBody>
      </p:sp>
      <p:sp>
        <p:nvSpPr>
          <p:cNvPr id="3" name="Content Placeholder 2"/>
          <p:cNvSpPr>
            <a:spLocks noGrp="1"/>
          </p:cNvSpPr>
          <p:nvPr>
            <p:ph idx="1"/>
          </p:nvPr>
        </p:nvSpPr>
        <p:spPr>
          <a:xfrm>
            <a:off x="1143000" y="731520"/>
            <a:ext cx="6400800" cy="753264"/>
          </a:xfrm>
        </p:spPr>
        <p:txBody>
          <a:bodyPr>
            <a:normAutofit/>
          </a:bodyPr>
          <a:lstStyle/>
          <a:p>
            <a:pPr marL="45720" indent="0">
              <a:buNone/>
            </a:pPr>
            <a:r>
              <a:rPr lang="en-ID" sz="4000" dirty="0" smtClean="0">
                <a:latin typeface="Adobe Gothic Std B" pitchFamily="34" charset="-128"/>
                <a:ea typeface="Adobe Gothic Std B" pitchFamily="34" charset="-128"/>
              </a:rPr>
              <a:t>KOMPETENSI DASAR</a:t>
            </a:r>
            <a:endParaRPr lang="en-US" sz="4000" dirty="0">
              <a:latin typeface="Adobe Gothic Std B" pitchFamily="34" charset="-128"/>
              <a:ea typeface="Adobe Gothic Std B" pitchFamily="34" charset="-128"/>
            </a:endParaRPr>
          </a:p>
        </p:txBody>
      </p:sp>
    </p:spTree>
    <p:extLst>
      <p:ext uri="{BB962C8B-B14F-4D97-AF65-F5344CB8AC3E}">
        <p14:creationId xmlns:p14="http://schemas.microsoft.com/office/powerpoint/2010/main" val="1473731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432" y="44624"/>
            <a:ext cx="8417024" cy="432048"/>
          </a:xfrm>
        </p:spPr>
        <p:txBody>
          <a:bodyPr/>
          <a:lstStyle/>
          <a:p>
            <a:r>
              <a:rPr lang="id-ID" sz="2000" b="1" dirty="0" smtClean="0">
                <a:solidFill>
                  <a:schemeClr val="accent5"/>
                </a:solidFill>
              </a:rPr>
              <a:t>R</a:t>
            </a:r>
            <a:r>
              <a:rPr lang="en-ID" sz="2000" b="1" dirty="0" err="1" smtClean="0">
                <a:solidFill>
                  <a:schemeClr val="accent5"/>
                </a:solidFill>
              </a:rPr>
              <a:t>ingkasan</a:t>
            </a:r>
            <a:r>
              <a:rPr lang="en-ID" sz="2000" b="1" dirty="0" smtClean="0">
                <a:solidFill>
                  <a:schemeClr val="accent5"/>
                </a:solidFill>
              </a:rPr>
              <a:t> R</a:t>
            </a:r>
            <a:r>
              <a:rPr lang="id-ID" sz="2000" b="1" dirty="0" smtClean="0">
                <a:solidFill>
                  <a:schemeClr val="accent5"/>
                </a:solidFill>
              </a:rPr>
              <a:t>espirasi </a:t>
            </a:r>
            <a:r>
              <a:rPr lang="id-ID" sz="2000" b="1" dirty="0">
                <a:solidFill>
                  <a:schemeClr val="accent5"/>
                </a:solidFill>
              </a:rPr>
              <a:t>Aerob</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620688"/>
            <a:ext cx="8424935" cy="607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737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688628" y="908720"/>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B. Respirasi Anaerob</a:t>
            </a:r>
            <a:endParaRPr lang="en-US" sz="2300" b="1" dirty="0">
              <a:solidFill>
                <a:schemeClr val="accent5"/>
              </a:solidFill>
            </a:endParaRPr>
          </a:p>
        </p:txBody>
      </p:sp>
      <p:sp>
        <p:nvSpPr>
          <p:cNvPr id="12" name="Title 1"/>
          <p:cNvSpPr>
            <a:spLocks noGrp="1"/>
          </p:cNvSpPr>
          <p:nvPr>
            <p:ph type="title"/>
          </p:nvPr>
        </p:nvSpPr>
        <p:spPr>
          <a:xfrm>
            <a:off x="179512" y="116632"/>
            <a:ext cx="8964488" cy="609197"/>
          </a:xfrm>
          <a:solidFill>
            <a:schemeClr val="accent1">
              <a:lumMod val="60000"/>
              <a:lumOff val="40000"/>
            </a:schemeClr>
          </a:solidFill>
        </p:spPr>
        <p:txBody>
          <a:bodyPr>
            <a:normAutofit fontScale="90000"/>
          </a:bodyPr>
          <a:lstStyle/>
          <a:p>
            <a:r>
              <a:rPr lang="id-ID" b="1" dirty="0" smtClean="0">
                <a:solidFill>
                  <a:schemeClr val="accent5"/>
                </a:solidFill>
              </a:rPr>
              <a:t>III. Katabolisme Karbohidrat</a:t>
            </a:r>
            <a:endParaRPr lang="en-US" b="1" dirty="0">
              <a:solidFill>
                <a:schemeClr val="accent5"/>
              </a:solidFill>
            </a:endParaRPr>
          </a:p>
        </p:txBody>
      </p:sp>
      <p:sp>
        <p:nvSpPr>
          <p:cNvPr id="18" name="Content Placeholder 2"/>
          <p:cNvSpPr>
            <a:spLocks noGrp="1"/>
          </p:cNvSpPr>
          <p:nvPr>
            <p:ph idx="1"/>
          </p:nvPr>
        </p:nvSpPr>
        <p:spPr>
          <a:xfrm>
            <a:off x="1115079" y="2469082"/>
            <a:ext cx="6981758" cy="455862"/>
          </a:xfrm>
        </p:spPr>
        <p:txBody>
          <a:bodyPr>
            <a:noAutofit/>
          </a:bodyPr>
          <a:lstStyle/>
          <a:p>
            <a:pPr marL="0" indent="0">
              <a:buNone/>
            </a:pPr>
            <a:r>
              <a:rPr lang="id-ID" sz="2000" dirty="0"/>
              <a:t>Jenis: </a:t>
            </a:r>
            <a:r>
              <a:rPr lang="id-ID" sz="2000" b="1" dirty="0"/>
              <a:t>fermentasi alkohol </a:t>
            </a:r>
            <a:r>
              <a:rPr lang="id-ID" sz="2000" dirty="0"/>
              <a:t>dan </a:t>
            </a:r>
            <a:r>
              <a:rPr lang="id-ID" sz="2000" b="1" dirty="0"/>
              <a:t>fermentasi asam laktat</a:t>
            </a:r>
            <a:endParaRPr lang="en-US" sz="2000" dirty="0"/>
          </a:p>
        </p:txBody>
      </p:sp>
      <p:sp>
        <p:nvSpPr>
          <p:cNvPr id="17" name="Rectangle 16"/>
          <p:cNvSpPr/>
          <p:nvPr/>
        </p:nvSpPr>
        <p:spPr>
          <a:xfrm>
            <a:off x="1170627" y="1484784"/>
            <a:ext cx="6926210" cy="911722"/>
          </a:xfrm>
          <a:prstGeom prst="rect">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r>
              <a:rPr lang="id-ID" sz="2000" dirty="0">
                <a:solidFill>
                  <a:schemeClr val="tx1"/>
                </a:solidFill>
              </a:rPr>
              <a:t>Respirasi anaerob adalah proses pembebasan energi yang tersimpan dalam bahan bakar organik melalui serangkaian reaksi </a:t>
            </a:r>
            <a:r>
              <a:rPr lang="id-ID" sz="2000" b="1" dirty="0">
                <a:solidFill>
                  <a:schemeClr val="tx1"/>
                </a:solidFill>
              </a:rPr>
              <a:t>tanpa menggunakan oksigen</a:t>
            </a:r>
            <a:r>
              <a:rPr lang="id-ID" sz="2000" dirty="0">
                <a:solidFill>
                  <a:schemeClr val="tx1"/>
                </a:solidFill>
              </a:rPr>
              <a:t>.</a:t>
            </a:r>
          </a:p>
        </p:txBody>
      </p:sp>
      <p:graphicFrame>
        <p:nvGraphicFramePr>
          <p:cNvPr id="19" name="Table 18"/>
          <p:cNvGraphicFramePr>
            <a:graphicFrameLocks noGrp="1"/>
          </p:cNvGraphicFramePr>
          <p:nvPr>
            <p:extLst>
              <p:ext uri="{D42A27DB-BD31-4B8C-83A1-F6EECF244321}">
                <p14:modId xmlns:p14="http://schemas.microsoft.com/office/powerpoint/2010/main" val="966254690"/>
              </p:ext>
            </p:extLst>
          </p:nvPr>
        </p:nvGraphicFramePr>
        <p:xfrm>
          <a:off x="615114" y="2996952"/>
          <a:ext cx="7629294" cy="3669354"/>
        </p:xfrm>
        <a:graphic>
          <a:graphicData uri="http://schemas.openxmlformats.org/drawingml/2006/table">
            <a:tbl>
              <a:tblPr firstRow="1" bandRow="1">
                <a:tableStyleId>{69012ECD-51FC-41F1-AA8D-1B2483CD663E}</a:tableStyleId>
              </a:tblPr>
              <a:tblGrid>
                <a:gridCol w="1705063"/>
                <a:gridCol w="2756288"/>
                <a:gridCol w="3167943"/>
              </a:tblGrid>
              <a:tr h="753848">
                <a:tc>
                  <a:txBody>
                    <a:bodyPr/>
                    <a:lstStyle/>
                    <a:p>
                      <a:pPr algn="ctr"/>
                      <a:r>
                        <a:rPr lang="id-ID" sz="1700" dirty="0" smtClean="0">
                          <a:solidFill>
                            <a:schemeClr val="tx1"/>
                          </a:solidFill>
                        </a:rPr>
                        <a:t>Faktor pembeda</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Fermentasi alkohol</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Fermentasi asam laktat</a:t>
                      </a:r>
                      <a:endParaRPr lang="id-ID" sz="1700" dirty="0">
                        <a:solidFill>
                          <a:schemeClr val="tx1"/>
                        </a:solidFill>
                      </a:endParaRPr>
                    </a:p>
                  </a:txBody>
                  <a:tcPr marL="68287" marR="68287" marT="43514" marB="43514"/>
                </a:tc>
              </a:tr>
              <a:tr h="1722012">
                <a:tc>
                  <a:txBody>
                    <a:bodyPr/>
                    <a:lstStyle/>
                    <a:p>
                      <a:r>
                        <a:rPr lang="id-ID" sz="1700" dirty="0" smtClean="0"/>
                        <a:t>Terjadi pada</a:t>
                      </a:r>
                      <a:endParaRPr lang="id-ID" sz="1700" dirty="0"/>
                    </a:p>
                  </a:txBody>
                  <a:tcPr marL="68287" marR="68287" marT="43514" marB="43514"/>
                </a:tc>
                <a:tc>
                  <a:txBody>
                    <a:bodyPr/>
                    <a:lstStyle/>
                    <a:p>
                      <a:r>
                        <a:rPr lang="id-ID" sz="1700" dirty="0" smtClean="0"/>
                        <a:t>Sel jamur untuk pembuatan tape dan minuman anggur</a:t>
                      </a:r>
                      <a:endParaRPr lang="id-ID" sz="1700" dirty="0"/>
                    </a:p>
                  </a:txBody>
                  <a:tcPr marL="68287" marR="68287" marT="43514" marB="43514"/>
                </a:tc>
                <a:tc>
                  <a:txBody>
                    <a:bodyPr/>
                    <a:lstStyle/>
                    <a:p>
                      <a:r>
                        <a:rPr lang="id-ID" sz="1700" dirty="0" smtClean="0"/>
                        <a:t>Sel otot hewan dan manusia, eritrosit, serta bakteri</a:t>
                      </a:r>
                      <a:r>
                        <a:rPr lang="id-ID" sz="1700" baseline="0" dirty="0" smtClean="0"/>
                        <a:t> atau jamur dalam pembuatan keju dan yoghurt</a:t>
                      </a:r>
                      <a:endParaRPr lang="id-ID" sz="1700" dirty="0"/>
                    </a:p>
                  </a:txBody>
                  <a:tcPr marL="68287" marR="68287" marT="43514" marB="43514"/>
                </a:tc>
              </a:tr>
              <a:tr h="753848">
                <a:tc>
                  <a:txBody>
                    <a:bodyPr/>
                    <a:lstStyle/>
                    <a:p>
                      <a:r>
                        <a:rPr lang="id-ID" sz="1700" dirty="0" smtClean="0"/>
                        <a:t>Akseptor elektron</a:t>
                      </a:r>
                      <a:endParaRPr lang="id-ID" sz="1700" dirty="0"/>
                    </a:p>
                  </a:txBody>
                  <a:tcPr marL="68287" marR="68287" marT="43514" marB="43514"/>
                </a:tc>
                <a:tc>
                  <a:txBody>
                    <a:bodyPr/>
                    <a:lstStyle/>
                    <a:p>
                      <a:r>
                        <a:rPr lang="id-ID" sz="1700" dirty="0" smtClean="0"/>
                        <a:t>Asetaldehida</a:t>
                      </a:r>
                      <a:endParaRPr lang="id-ID" sz="1700" dirty="0"/>
                    </a:p>
                  </a:txBody>
                  <a:tcPr marL="68287" marR="68287" marT="43514" marB="43514"/>
                </a:tc>
                <a:tc>
                  <a:txBody>
                    <a:bodyPr/>
                    <a:lstStyle/>
                    <a:p>
                      <a:r>
                        <a:rPr lang="id-ID" sz="1700" dirty="0" smtClean="0"/>
                        <a:t>Asam piruvat</a:t>
                      </a:r>
                      <a:endParaRPr lang="id-ID" sz="1700" dirty="0"/>
                    </a:p>
                  </a:txBody>
                  <a:tcPr marL="68287" marR="68287" marT="43514" marB="43514"/>
                </a:tc>
              </a:tr>
              <a:tr h="439646">
                <a:tc>
                  <a:txBody>
                    <a:bodyPr/>
                    <a:lstStyle/>
                    <a:p>
                      <a:r>
                        <a:rPr lang="id-ID" sz="1700" dirty="0" smtClean="0"/>
                        <a:t>Hasil akhir</a:t>
                      </a:r>
                      <a:endParaRPr lang="id-ID" sz="1700" dirty="0"/>
                    </a:p>
                  </a:txBody>
                  <a:tcPr marL="68287" marR="68287" marT="43514" marB="43514"/>
                </a:tc>
                <a:tc>
                  <a:txBody>
                    <a:bodyPr/>
                    <a:lstStyle/>
                    <a:p>
                      <a:r>
                        <a:rPr lang="id-ID" sz="1700" dirty="0" smtClean="0"/>
                        <a:t>Etanol </a:t>
                      </a:r>
                      <a:endParaRPr lang="id-ID" sz="1700" dirty="0"/>
                    </a:p>
                  </a:txBody>
                  <a:tcPr marL="68287" marR="68287" marT="43514" marB="43514"/>
                </a:tc>
                <a:tc>
                  <a:txBody>
                    <a:bodyPr/>
                    <a:lstStyle/>
                    <a:p>
                      <a:r>
                        <a:rPr lang="id-ID" sz="1700" dirty="0" smtClean="0"/>
                        <a:t>Asam laktat</a:t>
                      </a:r>
                      <a:endParaRPr lang="id-ID" sz="1700" dirty="0"/>
                    </a:p>
                  </a:txBody>
                  <a:tcPr marL="68287" marR="68287" marT="43514" marB="43514"/>
                </a:tc>
              </a:tr>
            </a:tbl>
          </a:graphicData>
        </a:graphic>
      </p:graphicFrame>
    </p:spTree>
    <p:extLst>
      <p:ext uri="{BB962C8B-B14F-4D97-AF65-F5344CB8AC3E}">
        <p14:creationId xmlns:p14="http://schemas.microsoft.com/office/powerpoint/2010/main" val="42097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blinds(horizontal)">
                                      <p:cBhvr>
                                        <p:cTn id="16" dur="500"/>
                                        <p:tgtEl>
                                          <p:spTgt spid="1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heckerboard(across)">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build="p"/>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44624"/>
            <a:ext cx="3851920" cy="1255692"/>
          </a:xfrm>
          <a:solidFill>
            <a:schemeClr val="accent1">
              <a:lumMod val="60000"/>
              <a:lumOff val="40000"/>
            </a:schemeClr>
          </a:solidFill>
        </p:spPr>
        <p:txBody>
          <a:bodyPr>
            <a:normAutofit/>
          </a:bodyPr>
          <a:lstStyle/>
          <a:p>
            <a:r>
              <a:rPr lang="id-ID" sz="3600" b="1" dirty="0">
                <a:solidFill>
                  <a:schemeClr val="accent5"/>
                </a:solidFill>
              </a:rPr>
              <a:t>III. Katabolisme</a:t>
            </a:r>
            <a:br>
              <a:rPr lang="id-ID" sz="3600" b="1" dirty="0">
                <a:solidFill>
                  <a:schemeClr val="accent5"/>
                </a:solidFill>
              </a:rPr>
            </a:br>
            <a:r>
              <a:rPr lang="id-ID" sz="3600" b="1" dirty="0">
                <a:solidFill>
                  <a:schemeClr val="accent5"/>
                </a:solidFill>
              </a:rPr>
              <a:t>Karbohidrat</a:t>
            </a:r>
            <a:endParaRPr lang="en-US" sz="3600" b="1" dirty="0">
              <a:solidFill>
                <a:schemeClr val="accent5"/>
              </a:solidFill>
            </a:endParaRPr>
          </a:p>
        </p:txBody>
      </p:sp>
      <p:sp>
        <p:nvSpPr>
          <p:cNvPr id="9" name="Content Placeholder 2"/>
          <p:cNvSpPr>
            <a:spLocks noGrp="1"/>
          </p:cNvSpPr>
          <p:nvPr>
            <p:ph idx="1"/>
          </p:nvPr>
        </p:nvSpPr>
        <p:spPr>
          <a:xfrm>
            <a:off x="513506" y="3253195"/>
            <a:ext cx="2315509" cy="455861"/>
          </a:xfrm>
        </p:spPr>
        <p:txBody>
          <a:bodyPr>
            <a:normAutofit/>
          </a:bodyPr>
          <a:lstStyle/>
          <a:p>
            <a:pPr marL="0" indent="0">
              <a:buNone/>
            </a:pPr>
            <a:r>
              <a:rPr lang="id-ID" sz="1600" b="1" dirty="0"/>
              <a:t>1. Fermentasi Alkohol</a:t>
            </a:r>
            <a:endParaRPr lang="en-US" sz="1600" b="1" dirty="0"/>
          </a:p>
        </p:txBody>
      </p:sp>
      <p:sp>
        <p:nvSpPr>
          <p:cNvPr id="10" name="Title 1"/>
          <p:cNvSpPr txBox="1">
            <a:spLocks/>
          </p:cNvSpPr>
          <p:nvPr/>
        </p:nvSpPr>
        <p:spPr>
          <a:xfrm>
            <a:off x="571744" y="2665737"/>
            <a:ext cx="857225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B. Respirasi Anaerob</a:t>
            </a:r>
            <a:endParaRPr lang="en-US" sz="2300" b="1" dirty="0">
              <a:solidFill>
                <a:schemeClr val="accent5"/>
              </a:solidFill>
            </a:endParaRPr>
          </a:p>
        </p:txBody>
      </p:sp>
      <p:pic>
        <p:nvPicPr>
          <p:cNvPr id="7170" name="Picture 2" descr="D:\Erlangga\23 maret\2 19.png"/>
          <p:cNvPicPr>
            <a:picLocks noChangeAspect="1" noChangeArrowheads="1"/>
          </p:cNvPicPr>
          <p:nvPr/>
        </p:nvPicPr>
        <p:blipFill>
          <a:blip r:embed="rId2"/>
          <a:srcRect/>
          <a:stretch>
            <a:fillRect/>
          </a:stretch>
        </p:blipFill>
        <p:spPr bwMode="auto">
          <a:xfrm>
            <a:off x="4043000" y="188640"/>
            <a:ext cx="4918127" cy="6446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32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box(in)">
                                      <p:cBhvr>
                                        <p:cTn id="10"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1744" y="2665737"/>
            <a:ext cx="8572256" cy="483840"/>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B. Respirasi Anaerob</a:t>
            </a:r>
            <a:endParaRPr lang="en-US" sz="2300" b="1" dirty="0">
              <a:solidFill>
                <a:schemeClr val="accent5"/>
              </a:solidFill>
            </a:endParaRPr>
          </a:p>
        </p:txBody>
      </p:sp>
      <p:sp>
        <p:nvSpPr>
          <p:cNvPr id="8" name="Title 1"/>
          <p:cNvSpPr txBox="1">
            <a:spLocks/>
          </p:cNvSpPr>
          <p:nvPr/>
        </p:nvSpPr>
        <p:spPr>
          <a:xfrm>
            <a:off x="0" y="1334431"/>
            <a:ext cx="9144000" cy="1255692"/>
          </a:xfrm>
          <a:prstGeom prst="rect">
            <a:avLst/>
          </a:prstGeom>
          <a:solidFill>
            <a:schemeClr val="accent1">
              <a:lumMod val="60000"/>
              <a:lumOff val="40000"/>
            </a:schemeClr>
          </a:solidFill>
        </p:spPr>
        <p:txBody>
          <a:bodyPr vert="horz" lIns="76807" tIns="38404" rIns="76807" bIns="38404" rtlCol="0" anchor="ctr">
            <a:normAutofit fontScale="97500"/>
          </a:bodyPr>
          <a:lstStyle/>
          <a:p>
            <a:pPr defTabSz="768074">
              <a:lnSpc>
                <a:spcPct val="90000"/>
              </a:lnSpc>
              <a:spcBef>
                <a:spcPct val="0"/>
              </a:spcBef>
              <a:defRPr/>
            </a:pPr>
            <a:r>
              <a:rPr lang="id-ID" sz="3700" b="1" dirty="0">
                <a:solidFill>
                  <a:schemeClr val="accent5"/>
                </a:solidFill>
                <a:latin typeface="+mj-lt"/>
                <a:ea typeface="+mj-ea"/>
                <a:cs typeface="+mj-cs"/>
              </a:rPr>
              <a:t>III. Katabolisme</a:t>
            </a:r>
            <a:br>
              <a:rPr lang="id-ID" sz="3700" b="1" dirty="0">
                <a:solidFill>
                  <a:schemeClr val="accent5"/>
                </a:solidFill>
                <a:latin typeface="+mj-lt"/>
                <a:ea typeface="+mj-ea"/>
                <a:cs typeface="+mj-cs"/>
              </a:rPr>
            </a:br>
            <a:r>
              <a:rPr lang="id-ID" sz="3700" b="1" dirty="0">
                <a:solidFill>
                  <a:schemeClr val="accent5"/>
                </a:solidFill>
                <a:latin typeface="+mj-lt"/>
                <a:ea typeface="+mj-ea"/>
                <a:cs typeface="+mj-cs"/>
              </a:rPr>
              <a:t>Karbohidrat</a:t>
            </a:r>
            <a:endParaRPr lang="en-US" sz="3700" b="1" dirty="0">
              <a:solidFill>
                <a:schemeClr val="accent5"/>
              </a:solidFill>
              <a:latin typeface="+mj-lt"/>
              <a:ea typeface="+mj-ea"/>
              <a:cs typeface="+mj-cs"/>
            </a:endParaRPr>
          </a:p>
        </p:txBody>
      </p:sp>
      <p:sp>
        <p:nvSpPr>
          <p:cNvPr id="14" name="Content Placeholder 2"/>
          <p:cNvSpPr>
            <a:spLocks noGrp="1"/>
          </p:cNvSpPr>
          <p:nvPr>
            <p:ph idx="1"/>
          </p:nvPr>
        </p:nvSpPr>
        <p:spPr>
          <a:xfrm>
            <a:off x="497247" y="3232474"/>
            <a:ext cx="2315509" cy="455861"/>
          </a:xfrm>
        </p:spPr>
        <p:txBody>
          <a:bodyPr>
            <a:normAutofit fontScale="85000" lnSpcReduction="20000"/>
          </a:bodyPr>
          <a:lstStyle/>
          <a:p>
            <a:pPr marL="0" indent="0">
              <a:buNone/>
            </a:pPr>
            <a:r>
              <a:rPr lang="id-ID" sz="1600" b="1" dirty="0"/>
              <a:t>2. Fermentasi Asam Laktat</a:t>
            </a:r>
            <a:endParaRPr lang="en-US" sz="1600" b="1" dirty="0"/>
          </a:p>
        </p:txBody>
      </p:sp>
      <p:pic>
        <p:nvPicPr>
          <p:cNvPr id="8194" name="Picture 2" descr="D:\Erlangga\23 maret\2 20.png"/>
          <p:cNvPicPr>
            <a:picLocks noChangeAspect="1" noChangeArrowheads="1"/>
          </p:cNvPicPr>
          <p:nvPr/>
        </p:nvPicPr>
        <p:blipFill>
          <a:blip r:embed="rId2"/>
          <a:srcRect/>
          <a:stretch>
            <a:fillRect/>
          </a:stretch>
        </p:blipFill>
        <p:spPr bwMode="auto">
          <a:xfrm>
            <a:off x="4067944" y="10966"/>
            <a:ext cx="4194191" cy="6847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11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ox(in)">
                                      <p:cBhvr>
                                        <p:cTn id="7" dur="500"/>
                                        <p:tgtEl>
                                          <p:spTgt spid="1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box(in)">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9512" y="44624"/>
            <a:ext cx="8964488" cy="609197"/>
          </a:xfrm>
          <a:solidFill>
            <a:schemeClr val="accent1">
              <a:lumMod val="60000"/>
              <a:lumOff val="40000"/>
            </a:schemeClr>
          </a:solidFill>
        </p:spPr>
        <p:txBody>
          <a:bodyPr>
            <a:normAutofit fontScale="90000"/>
          </a:bodyPr>
          <a:lstStyle/>
          <a:p>
            <a:r>
              <a:rPr lang="id-ID" b="1" dirty="0" smtClean="0">
                <a:solidFill>
                  <a:schemeClr val="accent5"/>
                </a:solidFill>
              </a:rPr>
              <a:t>III. Katabolisme Karbohidrat</a:t>
            </a:r>
            <a:endParaRPr lang="en-US" b="1" dirty="0">
              <a:solidFill>
                <a:schemeClr val="accent5"/>
              </a:solidFill>
            </a:endParaRPr>
          </a:p>
        </p:txBody>
      </p:sp>
      <p:sp>
        <p:nvSpPr>
          <p:cNvPr id="9" name="Content Placeholder 2"/>
          <p:cNvSpPr>
            <a:spLocks noGrp="1"/>
          </p:cNvSpPr>
          <p:nvPr>
            <p:ph idx="1"/>
          </p:nvPr>
        </p:nvSpPr>
        <p:spPr>
          <a:xfrm>
            <a:off x="1017526" y="764704"/>
            <a:ext cx="7306933" cy="518024"/>
          </a:xfrm>
        </p:spPr>
        <p:txBody>
          <a:bodyPr>
            <a:normAutofit/>
          </a:bodyPr>
          <a:lstStyle/>
          <a:p>
            <a:pPr marL="0" indent="0">
              <a:buNone/>
            </a:pPr>
            <a:r>
              <a:rPr lang="id-ID" sz="2000" b="1" dirty="0"/>
              <a:t>Perbandingan respirasi sel secara aerob dengan anaerob</a:t>
            </a:r>
            <a:endParaRPr lang="en-US" sz="2000" b="1" dirty="0"/>
          </a:p>
        </p:txBody>
      </p:sp>
      <p:graphicFrame>
        <p:nvGraphicFramePr>
          <p:cNvPr id="10" name="Table 9"/>
          <p:cNvGraphicFramePr>
            <a:graphicFrameLocks noGrp="1"/>
          </p:cNvGraphicFramePr>
          <p:nvPr>
            <p:extLst>
              <p:ext uri="{D42A27DB-BD31-4B8C-83A1-F6EECF244321}">
                <p14:modId xmlns:p14="http://schemas.microsoft.com/office/powerpoint/2010/main" val="1930193806"/>
              </p:ext>
            </p:extLst>
          </p:nvPr>
        </p:nvGraphicFramePr>
        <p:xfrm>
          <a:off x="251521" y="1196752"/>
          <a:ext cx="8712966" cy="5122280"/>
        </p:xfrm>
        <a:graphic>
          <a:graphicData uri="http://schemas.openxmlformats.org/drawingml/2006/table">
            <a:tbl>
              <a:tblPr firstRow="1" bandRow="1">
                <a:tableStyleId>{69012ECD-51FC-41F1-AA8D-1B2483CD663E}</a:tableStyleId>
              </a:tblPr>
              <a:tblGrid>
                <a:gridCol w="1710499"/>
                <a:gridCol w="3465324"/>
                <a:gridCol w="3537143"/>
              </a:tblGrid>
              <a:tr h="352947">
                <a:tc>
                  <a:txBody>
                    <a:bodyPr/>
                    <a:lstStyle/>
                    <a:p>
                      <a:pPr algn="ctr"/>
                      <a:r>
                        <a:rPr lang="id-ID" sz="1700" dirty="0" smtClean="0">
                          <a:solidFill>
                            <a:schemeClr val="tx1"/>
                          </a:solidFill>
                        </a:rPr>
                        <a:t>Faktor</a:t>
                      </a:r>
                      <a:r>
                        <a:rPr lang="id-ID" sz="1700" baseline="0" dirty="0" smtClean="0">
                          <a:solidFill>
                            <a:schemeClr val="tx1"/>
                          </a:solidFill>
                        </a:rPr>
                        <a:t> pembeda</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Respirasi aerob</a:t>
                      </a:r>
                      <a:endParaRPr lang="id-ID" sz="1700" dirty="0">
                        <a:solidFill>
                          <a:schemeClr val="tx1"/>
                        </a:solidFill>
                      </a:endParaRPr>
                    </a:p>
                  </a:txBody>
                  <a:tcPr marL="68287" marR="68287" marT="43514" marB="43514"/>
                </a:tc>
                <a:tc>
                  <a:txBody>
                    <a:bodyPr/>
                    <a:lstStyle/>
                    <a:p>
                      <a:pPr algn="ctr"/>
                      <a:r>
                        <a:rPr lang="id-ID" sz="1700" dirty="0" smtClean="0">
                          <a:solidFill>
                            <a:schemeClr val="tx1"/>
                          </a:solidFill>
                        </a:rPr>
                        <a:t>Respirasi</a:t>
                      </a:r>
                      <a:r>
                        <a:rPr lang="id-ID" sz="1700" baseline="0" dirty="0" smtClean="0">
                          <a:solidFill>
                            <a:schemeClr val="tx1"/>
                          </a:solidFill>
                        </a:rPr>
                        <a:t> anaerob</a:t>
                      </a:r>
                      <a:endParaRPr lang="id-ID" sz="1700" dirty="0">
                        <a:solidFill>
                          <a:schemeClr val="tx1"/>
                        </a:solidFill>
                      </a:endParaRPr>
                    </a:p>
                  </a:txBody>
                  <a:tcPr marL="68287" marR="68287" marT="43514" marB="43514"/>
                </a:tc>
              </a:tr>
              <a:tr h="352947">
                <a:tc>
                  <a:txBody>
                    <a:bodyPr/>
                    <a:lstStyle/>
                    <a:p>
                      <a:r>
                        <a:rPr lang="id-ID" sz="1700" dirty="0" smtClean="0"/>
                        <a:t>Keadaan </a:t>
                      </a:r>
                      <a:endParaRPr lang="id-ID" sz="1700" dirty="0"/>
                    </a:p>
                  </a:txBody>
                  <a:tcPr marL="68287" marR="68287" marT="43514" marB="43514"/>
                </a:tc>
                <a:tc>
                  <a:txBody>
                    <a:bodyPr/>
                    <a:lstStyle/>
                    <a:p>
                      <a:r>
                        <a:rPr lang="id-ID" sz="1700" dirty="0" smtClean="0"/>
                        <a:t>Ada oksigen</a:t>
                      </a:r>
                      <a:endParaRPr lang="id-ID" sz="1700" dirty="0"/>
                    </a:p>
                  </a:txBody>
                  <a:tcPr marL="68287" marR="68287" marT="43514" marB="43514"/>
                </a:tc>
                <a:tc>
                  <a:txBody>
                    <a:bodyPr/>
                    <a:lstStyle/>
                    <a:p>
                      <a:r>
                        <a:rPr lang="id-ID" sz="1700" dirty="0" smtClean="0"/>
                        <a:t>Tidak ada</a:t>
                      </a:r>
                      <a:r>
                        <a:rPr lang="id-ID" sz="1700" baseline="0" dirty="0" smtClean="0"/>
                        <a:t> oksigen</a:t>
                      </a:r>
                      <a:endParaRPr lang="id-ID" sz="1700" dirty="0"/>
                    </a:p>
                  </a:txBody>
                  <a:tcPr marL="68287" marR="68287" marT="43514" marB="43514"/>
                </a:tc>
              </a:tr>
              <a:tr h="352947">
                <a:tc>
                  <a:txBody>
                    <a:bodyPr/>
                    <a:lstStyle/>
                    <a:p>
                      <a:r>
                        <a:rPr lang="id-ID" sz="1700" dirty="0" smtClean="0"/>
                        <a:t>Sel yang melakukan</a:t>
                      </a:r>
                      <a:endParaRPr lang="id-ID" sz="1700" dirty="0"/>
                    </a:p>
                  </a:txBody>
                  <a:tcPr marL="68287" marR="68287" marT="43514" marB="43514"/>
                </a:tc>
                <a:tc>
                  <a:txBody>
                    <a:bodyPr/>
                    <a:lstStyle/>
                    <a:p>
                      <a:r>
                        <a:rPr lang="id-ID" sz="1700" dirty="0" smtClean="0"/>
                        <a:t>Sebagian besar sel organisme</a:t>
                      </a:r>
                      <a:endParaRPr lang="id-ID" sz="1700" dirty="0"/>
                    </a:p>
                  </a:txBody>
                  <a:tcPr marL="68287" marR="68287" marT="43514" marB="43514"/>
                </a:tc>
                <a:tc>
                  <a:txBody>
                    <a:bodyPr/>
                    <a:lstStyle/>
                    <a:p>
                      <a:r>
                        <a:rPr lang="id-ID" sz="1700" dirty="0" smtClean="0"/>
                        <a:t>Sel bakteri, ragi, eritrosit, dan sel otot</a:t>
                      </a:r>
                      <a:endParaRPr lang="id-ID" sz="1700" dirty="0"/>
                    </a:p>
                  </a:txBody>
                  <a:tcPr marL="68287" marR="68287" marT="43514" marB="43514"/>
                </a:tc>
              </a:tr>
              <a:tr h="609197">
                <a:tc>
                  <a:txBody>
                    <a:bodyPr/>
                    <a:lstStyle/>
                    <a:p>
                      <a:r>
                        <a:rPr lang="id-ID" sz="1700" dirty="0" smtClean="0"/>
                        <a:t>Jumlah energi yang dihasilkan</a:t>
                      </a:r>
                      <a:endParaRPr lang="id-ID" sz="1700" dirty="0"/>
                    </a:p>
                  </a:txBody>
                  <a:tcPr marL="68287" marR="68287" marT="43514" marB="43514"/>
                </a:tc>
                <a:tc>
                  <a:txBody>
                    <a:bodyPr/>
                    <a:lstStyle/>
                    <a:p>
                      <a:r>
                        <a:rPr lang="id-ID" sz="1700" dirty="0" smtClean="0"/>
                        <a:t>Tinggi, yaitu 38 molekul ATP</a:t>
                      </a:r>
                      <a:endParaRPr lang="id-ID" sz="1700" dirty="0"/>
                    </a:p>
                  </a:txBody>
                  <a:tcPr marL="68287" marR="68287" marT="43514" marB="43514"/>
                </a:tc>
                <a:tc>
                  <a:txBody>
                    <a:bodyPr/>
                    <a:lstStyle/>
                    <a:p>
                      <a:r>
                        <a:rPr lang="id-ID" sz="1700" dirty="0" smtClean="0"/>
                        <a:t>Rendah, yaitu 2</a:t>
                      </a:r>
                      <a:r>
                        <a:rPr lang="id-ID" sz="1700" baseline="0" dirty="0" smtClean="0"/>
                        <a:t> molekul </a:t>
                      </a:r>
                      <a:r>
                        <a:rPr lang="id-ID" sz="1700" dirty="0" smtClean="0"/>
                        <a:t>ATP</a:t>
                      </a:r>
                      <a:endParaRPr lang="id-ID" sz="1700" dirty="0"/>
                    </a:p>
                  </a:txBody>
                  <a:tcPr marL="68287" marR="68287" marT="43514" marB="43514"/>
                </a:tc>
              </a:tr>
              <a:tr h="870281">
                <a:tc>
                  <a:txBody>
                    <a:bodyPr/>
                    <a:lstStyle/>
                    <a:p>
                      <a:r>
                        <a:rPr lang="id-ID" sz="1700" dirty="0" smtClean="0"/>
                        <a:t>Produk </a:t>
                      </a:r>
                      <a:endParaRPr lang="id-ID" sz="1700" dirty="0"/>
                    </a:p>
                  </a:txBody>
                  <a:tcPr marL="68287" marR="68287" marT="43514" marB="43514"/>
                </a:tc>
                <a:tc>
                  <a:txBody>
                    <a:bodyPr/>
                    <a:lstStyle/>
                    <a:p>
                      <a:r>
                        <a:rPr lang="id-ID" sz="1700" dirty="0" smtClean="0"/>
                        <a:t>Karbon dioksida,</a:t>
                      </a:r>
                      <a:r>
                        <a:rPr lang="id-ID" sz="1700" baseline="0" dirty="0" smtClean="0"/>
                        <a:t> air, dan ATP</a:t>
                      </a:r>
                      <a:endParaRPr lang="id-ID" sz="1700" dirty="0"/>
                    </a:p>
                  </a:txBody>
                  <a:tcPr marL="68287" marR="68287" marT="43514" marB="43514"/>
                </a:tc>
                <a:tc>
                  <a:txBody>
                    <a:bodyPr/>
                    <a:lstStyle/>
                    <a:p>
                      <a:r>
                        <a:rPr lang="id-ID" sz="1700" dirty="0" smtClean="0"/>
                        <a:t>Fermentasi asam laktat: asam laktat dan ATP</a:t>
                      </a:r>
                    </a:p>
                    <a:p>
                      <a:r>
                        <a:rPr lang="id-ID" sz="1700" dirty="0" smtClean="0"/>
                        <a:t>Fermentasi</a:t>
                      </a:r>
                      <a:r>
                        <a:rPr lang="id-ID" sz="1700" baseline="0" dirty="0" smtClean="0"/>
                        <a:t> alkohol: etanol, ATP, dan CO</a:t>
                      </a:r>
                      <a:r>
                        <a:rPr lang="id-ID" sz="1700" baseline="-25000" dirty="0" smtClean="0"/>
                        <a:t>2</a:t>
                      </a:r>
                      <a:endParaRPr lang="id-ID" sz="1700" baseline="-25000" dirty="0"/>
                    </a:p>
                  </a:txBody>
                  <a:tcPr marL="68287" marR="68287" marT="43514" marB="43514"/>
                </a:tc>
              </a:tr>
              <a:tr h="352947">
                <a:tc>
                  <a:txBody>
                    <a:bodyPr/>
                    <a:lstStyle/>
                    <a:p>
                      <a:r>
                        <a:rPr lang="id-ID" sz="1700" dirty="0" smtClean="0"/>
                        <a:t>Tempat</a:t>
                      </a:r>
                      <a:r>
                        <a:rPr lang="id-ID" sz="1700" baseline="0" dirty="0" smtClean="0"/>
                        <a:t> reaksi</a:t>
                      </a:r>
                      <a:endParaRPr lang="id-ID" sz="1700" dirty="0"/>
                    </a:p>
                  </a:txBody>
                  <a:tcPr marL="68287" marR="68287" marT="43514" marB="43514"/>
                </a:tc>
                <a:tc>
                  <a:txBody>
                    <a:bodyPr/>
                    <a:lstStyle/>
                    <a:p>
                      <a:r>
                        <a:rPr lang="id-ID" sz="1700" dirty="0" smtClean="0"/>
                        <a:t>Sitoplasma, mitokondria</a:t>
                      </a:r>
                      <a:endParaRPr lang="id-ID" sz="1700" dirty="0"/>
                    </a:p>
                  </a:txBody>
                  <a:tcPr marL="68287" marR="68287" marT="43514" marB="43514"/>
                </a:tc>
                <a:tc>
                  <a:txBody>
                    <a:bodyPr/>
                    <a:lstStyle/>
                    <a:p>
                      <a:r>
                        <a:rPr lang="id-ID" sz="1700" dirty="0" smtClean="0"/>
                        <a:t>Sitoplasma </a:t>
                      </a:r>
                      <a:endParaRPr lang="id-ID" sz="1700" dirty="0"/>
                    </a:p>
                  </a:txBody>
                  <a:tcPr marL="68287" marR="68287" marT="43514" marB="43514"/>
                </a:tc>
              </a:tr>
              <a:tr h="609197">
                <a:tc>
                  <a:txBody>
                    <a:bodyPr/>
                    <a:lstStyle/>
                    <a:p>
                      <a:r>
                        <a:rPr lang="id-ID" sz="1700" dirty="0" smtClean="0"/>
                        <a:t>Tahapan reaksi</a:t>
                      </a:r>
                      <a:endParaRPr lang="id-ID" sz="1700" dirty="0"/>
                    </a:p>
                  </a:txBody>
                  <a:tcPr marL="68287" marR="68287" marT="43514" marB="43514"/>
                </a:tc>
                <a:tc>
                  <a:txBody>
                    <a:bodyPr/>
                    <a:lstStyle/>
                    <a:p>
                      <a:r>
                        <a:rPr lang="id-ID" sz="1700" dirty="0" smtClean="0"/>
                        <a:t>Glikolisis, dekarboksilasi oksidatif, siklus Krebs, dan rantai transpor elektron</a:t>
                      </a:r>
                      <a:endParaRPr lang="id-ID" sz="1700" dirty="0"/>
                    </a:p>
                  </a:txBody>
                  <a:tcPr marL="68287" marR="68287" marT="43514" marB="43514"/>
                </a:tc>
                <a:tc>
                  <a:txBody>
                    <a:bodyPr/>
                    <a:lstStyle/>
                    <a:p>
                      <a:r>
                        <a:rPr lang="id-ID" sz="1700" dirty="0" smtClean="0"/>
                        <a:t>Glikolisis dan transpor elektron</a:t>
                      </a:r>
                      <a:endParaRPr lang="id-ID" sz="1700" dirty="0"/>
                    </a:p>
                  </a:txBody>
                  <a:tcPr marL="68287" marR="68287" marT="43514" marB="43514"/>
                </a:tc>
              </a:tr>
              <a:tr h="609197">
                <a:tc>
                  <a:txBody>
                    <a:bodyPr/>
                    <a:lstStyle/>
                    <a:p>
                      <a:r>
                        <a:rPr lang="id-ID" sz="1700" dirty="0" smtClean="0"/>
                        <a:t>Akseptor elektron</a:t>
                      </a:r>
                      <a:endParaRPr lang="id-ID" sz="1700" dirty="0"/>
                    </a:p>
                  </a:txBody>
                  <a:tcPr marL="68287" marR="68287" marT="43514" marB="43514"/>
                </a:tc>
                <a:tc>
                  <a:txBody>
                    <a:bodyPr/>
                    <a:lstStyle/>
                    <a:p>
                      <a:r>
                        <a:rPr lang="id-ID" sz="1700" dirty="0" smtClean="0"/>
                        <a:t>Oksigen </a:t>
                      </a:r>
                      <a:endParaRPr lang="id-ID" sz="1700" dirty="0"/>
                    </a:p>
                  </a:txBody>
                  <a:tcPr marL="68287" marR="68287" marT="43514" marB="43514"/>
                </a:tc>
                <a:tc>
                  <a:txBody>
                    <a:bodyPr/>
                    <a:lstStyle/>
                    <a:p>
                      <a:r>
                        <a:rPr lang="id-ID" sz="1700" dirty="0" smtClean="0"/>
                        <a:t>Fermentasi</a:t>
                      </a:r>
                      <a:r>
                        <a:rPr lang="id-ID" sz="1700" baseline="0" dirty="0" smtClean="0"/>
                        <a:t> asam laktat: asam piruvat</a:t>
                      </a:r>
                    </a:p>
                    <a:p>
                      <a:r>
                        <a:rPr lang="id-ID" sz="1700" baseline="0" dirty="0" smtClean="0"/>
                        <a:t>Fermentasi alkohol: asetaldehida</a:t>
                      </a:r>
                      <a:endParaRPr lang="id-ID" sz="1700" dirty="0"/>
                    </a:p>
                  </a:txBody>
                  <a:tcPr marL="68287" marR="68287" marT="43514" marB="43514"/>
                </a:tc>
              </a:tr>
            </a:tbl>
          </a:graphicData>
        </a:graphic>
      </p:graphicFrame>
    </p:spTree>
    <p:extLst>
      <p:ext uri="{BB962C8B-B14F-4D97-AF65-F5344CB8AC3E}">
        <p14:creationId xmlns:p14="http://schemas.microsoft.com/office/powerpoint/2010/main" val="4714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51520" y="1802726"/>
            <a:ext cx="3885833" cy="50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5228" tIns="37614" rIns="75228" bIns="37614" rtlCol="0" anchor="ctr"/>
          <a:lstStyle/>
          <a:p>
            <a:pPr algn="ctr"/>
            <a:r>
              <a:rPr lang="id-ID" sz="2000" b="1" dirty="0">
                <a:solidFill>
                  <a:schemeClr val="tx1"/>
                </a:solidFill>
              </a:rPr>
              <a:t>Katabolisme lemak</a:t>
            </a:r>
          </a:p>
        </p:txBody>
      </p:sp>
      <p:sp>
        <p:nvSpPr>
          <p:cNvPr id="16" name="Rectangle 15"/>
          <p:cNvSpPr/>
          <p:nvPr/>
        </p:nvSpPr>
        <p:spPr>
          <a:xfrm>
            <a:off x="251521" y="2362192"/>
            <a:ext cx="4170848" cy="3227048"/>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marL="143664" indent="-143664">
              <a:buFont typeface="Arial" pitchFamily="34" charset="0"/>
              <a:buChar char="•"/>
            </a:pPr>
            <a:r>
              <a:rPr lang="id-ID" sz="2000" dirty="0"/>
              <a:t>Satu molekulnya menghasilkan 46 ATP.</a:t>
            </a:r>
          </a:p>
          <a:p>
            <a:pPr marL="143664" indent="-143664">
              <a:buFont typeface="Arial" pitchFamily="34" charset="0"/>
              <a:buChar char="•"/>
            </a:pPr>
            <a:r>
              <a:rPr lang="id-ID" sz="2000" dirty="0"/>
              <a:t>Hasil katabolisme berupa gliserol dan asam lemak.</a:t>
            </a:r>
          </a:p>
          <a:p>
            <a:pPr marL="143664" indent="-143664">
              <a:buFont typeface="Arial" pitchFamily="34" charset="0"/>
              <a:buChar char="•"/>
            </a:pPr>
            <a:r>
              <a:rPr lang="id-ID" sz="2000" dirty="0"/>
              <a:t>Gliserol diubah menjadi PGAL, kemudian masuk ke jalur respirasi glikolisis. Asam lemak diubah menjad asetil ko-A, kemudian masuk ke siklus Krebs.</a:t>
            </a:r>
          </a:p>
        </p:txBody>
      </p:sp>
      <p:sp>
        <p:nvSpPr>
          <p:cNvPr id="5" name="Rectangle 4"/>
          <p:cNvSpPr/>
          <p:nvPr/>
        </p:nvSpPr>
        <p:spPr>
          <a:xfrm>
            <a:off x="4689114" y="1802724"/>
            <a:ext cx="3879226" cy="518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5228" tIns="37614" rIns="75228" bIns="37614" rtlCol="0" anchor="ctr"/>
          <a:lstStyle/>
          <a:p>
            <a:pPr algn="ctr"/>
            <a:r>
              <a:rPr lang="id-ID" sz="2000" b="1" dirty="0">
                <a:solidFill>
                  <a:schemeClr val="tx1"/>
                </a:solidFill>
              </a:rPr>
              <a:t>Katabolisme protein</a:t>
            </a:r>
          </a:p>
        </p:txBody>
      </p:sp>
      <p:sp>
        <p:nvSpPr>
          <p:cNvPr id="6" name="Rectangle 5"/>
          <p:cNvSpPr/>
          <p:nvPr/>
        </p:nvSpPr>
        <p:spPr>
          <a:xfrm>
            <a:off x="4689114" y="2382908"/>
            <a:ext cx="3879226" cy="3667619"/>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marL="143664" indent="-143664">
              <a:buFont typeface="Arial" pitchFamily="34" charset="0"/>
              <a:buChar char="•"/>
            </a:pPr>
            <a:r>
              <a:rPr lang="id-ID" sz="2000" dirty="0"/>
              <a:t>Satu molekulnya menghasilkan 38ATP.</a:t>
            </a:r>
          </a:p>
          <a:p>
            <a:pPr marL="143664" indent="-143664">
              <a:buFont typeface="Arial" pitchFamily="34" charset="0"/>
              <a:buChar char="•"/>
            </a:pPr>
            <a:r>
              <a:rPr lang="id-ID" sz="2000" dirty="0"/>
              <a:t>Hasil katabolisme berupa gasam amino.</a:t>
            </a:r>
          </a:p>
          <a:p>
            <a:pPr marL="143664" indent="-143664">
              <a:buFont typeface="Arial" pitchFamily="34" charset="0"/>
              <a:buChar char="•"/>
            </a:pPr>
            <a:r>
              <a:rPr lang="id-ID" sz="2000" dirty="0"/>
              <a:t>Setelah dimanfaatkan sebagai bahan bakar, asam amino masuk ke jalur respirasi.</a:t>
            </a:r>
          </a:p>
          <a:p>
            <a:pPr marL="143664" indent="-143664">
              <a:buFont typeface="Arial" pitchFamily="34" charset="0"/>
              <a:buChar char="•"/>
            </a:pPr>
            <a:r>
              <a:rPr lang="id-ID" sz="2000" dirty="0"/>
              <a:t>Beberapa asam amino diubah menjadi  asam piruvat, asetil ko-A, oksaloasetat, atau </a:t>
            </a:r>
            <a:r>
              <a:rPr lang="el-GR" sz="2000" dirty="0"/>
              <a:t>α</a:t>
            </a:r>
            <a:r>
              <a:rPr lang="id-ID" sz="2000" dirty="0"/>
              <a:t>-ketoglutarat kemudian masuk ke siklus Krebs.</a:t>
            </a:r>
          </a:p>
        </p:txBody>
      </p:sp>
      <p:sp>
        <p:nvSpPr>
          <p:cNvPr id="7" name="Title 1"/>
          <p:cNvSpPr txBox="1">
            <a:spLocks/>
          </p:cNvSpPr>
          <p:nvPr/>
        </p:nvSpPr>
        <p:spPr>
          <a:xfrm>
            <a:off x="2116884" y="609197"/>
            <a:ext cx="7027116" cy="609197"/>
          </a:xfrm>
          <a:prstGeom prst="rect">
            <a:avLst/>
          </a:prstGeom>
          <a:solidFill>
            <a:schemeClr val="accent1">
              <a:lumMod val="60000"/>
              <a:lumOff val="40000"/>
            </a:schemeClr>
          </a:solidFill>
        </p:spPr>
        <p:txBody>
          <a:bodyPr vert="horz" lIns="76807" tIns="38404" rIns="76807" bIns="38404" rtlCol="0" anchor="ctr">
            <a:normAutofit fontScale="82500" lnSpcReduction="10000"/>
          </a:bodyPr>
          <a:lstStyle/>
          <a:p>
            <a:pPr defTabSz="768074">
              <a:lnSpc>
                <a:spcPct val="90000"/>
              </a:lnSpc>
              <a:spcBef>
                <a:spcPct val="0"/>
              </a:spcBef>
              <a:defRPr/>
            </a:pPr>
            <a:r>
              <a:rPr lang="id-ID" sz="3700" b="1" dirty="0">
                <a:solidFill>
                  <a:schemeClr val="accent5"/>
                </a:solidFill>
                <a:latin typeface="+mj-lt"/>
                <a:ea typeface="+mj-ea"/>
                <a:cs typeface="+mj-cs"/>
              </a:rPr>
              <a:t>IV. Katabolisme Lemak dan Protein</a:t>
            </a:r>
            <a:endParaRPr lang="en-US" sz="3700" b="1" dirty="0">
              <a:solidFill>
                <a:schemeClr val="accent5"/>
              </a:solidFill>
              <a:latin typeface="+mj-lt"/>
              <a:ea typeface="+mj-ea"/>
              <a:cs typeface="+mj-cs"/>
            </a:endParaRPr>
          </a:p>
        </p:txBody>
      </p:sp>
    </p:spTree>
    <p:extLst>
      <p:ext uri="{BB962C8B-B14F-4D97-AF65-F5344CB8AC3E}">
        <p14:creationId xmlns:p14="http://schemas.microsoft.com/office/powerpoint/2010/main" val="304105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764704"/>
            <a:ext cx="3635896" cy="1297134"/>
          </a:xfrm>
          <a:solidFill>
            <a:schemeClr val="accent1">
              <a:lumMod val="60000"/>
              <a:lumOff val="40000"/>
            </a:schemeClr>
          </a:solidFill>
        </p:spPr>
        <p:txBody>
          <a:bodyPr>
            <a:normAutofit fontScale="90000"/>
          </a:bodyPr>
          <a:lstStyle/>
          <a:p>
            <a:r>
              <a:rPr lang="id-ID" sz="3100" b="1" dirty="0">
                <a:solidFill>
                  <a:schemeClr val="accent5"/>
                </a:solidFill>
              </a:rPr>
              <a:t>IV. Katabolisme Lemak</a:t>
            </a:r>
            <a:br>
              <a:rPr lang="id-ID" sz="3100" b="1" dirty="0">
                <a:solidFill>
                  <a:schemeClr val="accent5"/>
                </a:solidFill>
              </a:rPr>
            </a:br>
            <a:r>
              <a:rPr lang="id-ID" sz="3100" b="1" dirty="0">
                <a:solidFill>
                  <a:schemeClr val="accent5"/>
                </a:solidFill>
              </a:rPr>
              <a:t>dan Protein</a:t>
            </a:r>
            <a:endParaRPr lang="en-US" sz="3100" b="1" dirty="0">
              <a:solidFill>
                <a:schemeClr val="accent5"/>
              </a:solidFill>
            </a:endParaRPr>
          </a:p>
        </p:txBody>
      </p:sp>
      <p:pic>
        <p:nvPicPr>
          <p:cNvPr id="16386" name="Picture 2" descr="D:\Erlangga\23 maret\2519_Energy_From_Amino_Acids.jpg"/>
          <p:cNvPicPr>
            <a:picLocks noChangeAspect="1" noChangeArrowheads="1"/>
          </p:cNvPicPr>
          <p:nvPr/>
        </p:nvPicPr>
        <p:blipFill>
          <a:blip r:embed="rId2" cstate="print"/>
          <a:srcRect/>
          <a:stretch>
            <a:fillRect/>
          </a:stretch>
        </p:blipFill>
        <p:spPr bwMode="auto">
          <a:xfrm>
            <a:off x="4145974" y="188640"/>
            <a:ext cx="4731281" cy="6551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92657" y="2921659"/>
            <a:ext cx="3609433" cy="487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5228" tIns="37614" rIns="75228" bIns="37614" rtlCol="0" anchor="ctr"/>
          <a:lstStyle/>
          <a:p>
            <a:pPr algn="ctr"/>
            <a:r>
              <a:rPr lang="id-ID" sz="2000" b="1" dirty="0">
                <a:solidFill>
                  <a:schemeClr val="tx1"/>
                </a:solidFill>
              </a:rPr>
              <a:t>Katabolisme protein</a:t>
            </a:r>
          </a:p>
        </p:txBody>
      </p:sp>
    </p:spTree>
    <p:extLst>
      <p:ext uri="{BB962C8B-B14F-4D97-AF65-F5344CB8AC3E}">
        <p14:creationId xmlns:p14="http://schemas.microsoft.com/office/powerpoint/2010/main" val="15228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checkerboard(across)">
                                      <p:cBhvr>
                                        <p:cTn id="12"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51520" y="188640"/>
            <a:ext cx="8892480" cy="1276414"/>
          </a:xfrm>
          <a:solidFill>
            <a:schemeClr val="accent1">
              <a:lumMod val="60000"/>
              <a:lumOff val="40000"/>
            </a:schemeClr>
          </a:solidFill>
        </p:spPr>
        <p:txBody>
          <a:bodyPr>
            <a:normAutofit fontScale="90000"/>
          </a:bodyPr>
          <a:lstStyle/>
          <a:p>
            <a:r>
              <a:rPr lang="id-ID" b="1" dirty="0" smtClean="0">
                <a:solidFill>
                  <a:schemeClr val="accent5"/>
                </a:solidFill>
              </a:rPr>
              <a:t>V. Diet Tinggi Protein dalam Pengelolaan Berat Badan</a:t>
            </a:r>
            <a:endParaRPr lang="en-US" b="1" dirty="0">
              <a:solidFill>
                <a:schemeClr val="accent5"/>
              </a:solidFill>
            </a:endParaRPr>
          </a:p>
        </p:txBody>
      </p:sp>
      <p:sp>
        <p:nvSpPr>
          <p:cNvPr id="10" name="Content Placeholder 9"/>
          <p:cNvSpPr>
            <a:spLocks noGrp="1"/>
          </p:cNvSpPr>
          <p:nvPr>
            <p:ph idx="1"/>
          </p:nvPr>
        </p:nvSpPr>
        <p:spPr>
          <a:xfrm>
            <a:off x="552797" y="1628800"/>
            <a:ext cx="8195667" cy="2376264"/>
          </a:xfrm>
        </p:spPr>
        <p:style>
          <a:lnRef idx="1">
            <a:schemeClr val="accent1"/>
          </a:lnRef>
          <a:fillRef idx="2">
            <a:schemeClr val="accent1"/>
          </a:fillRef>
          <a:effectRef idx="1">
            <a:schemeClr val="accent1"/>
          </a:effectRef>
          <a:fontRef idx="minor">
            <a:schemeClr val="dk1"/>
          </a:fontRef>
        </p:style>
        <p:txBody>
          <a:bodyPr>
            <a:noAutofit/>
          </a:bodyPr>
          <a:lstStyle/>
          <a:p>
            <a:pPr marL="0" indent="0">
              <a:buNone/>
            </a:pPr>
            <a:r>
              <a:rPr lang="id-ID" sz="2000" dirty="0"/>
              <a:t>Diet tinggi protein adalah modifikasi diet dengan meningkatkan rasio protein dan meminimalkan karbohidrat sebagai sumber energi tubuh.</a:t>
            </a:r>
          </a:p>
          <a:p>
            <a:pPr marL="0" indent="0">
              <a:buNone/>
            </a:pPr>
            <a:r>
              <a:rPr lang="id-ID" sz="2000" dirty="0"/>
              <a:t>Peningkatan konsentrasi asam amino hasil pencernaan protein akan menstimulasi glukoneogenesis yang menyebabkan rasa kenyang. Glukoneogenesis adalah proses sintesis glukosa/glikogen dari prekursor nonkarbohidrat ketika karbohidrat tidak tersedia dalam makanan.</a:t>
            </a:r>
          </a:p>
        </p:txBody>
      </p:sp>
      <p:sp>
        <p:nvSpPr>
          <p:cNvPr id="12" name="Content Placeholder 9"/>
          <p:cNvSpPr txBox="1">
            <a:spLocks/>
          </p:cNvSpPr>
          <p:nvPr/>
        </p:nvSpPr>
        <p:spPr>
          <a:xfrm>
            <a:off x="683568" y="4509120"/>
            <a:ext cx="7920879" cy="1944216"/>
          </a:xfrm>
          <a:prstGeom prst="rect">
            <a:avLst/>
          </a:prstGeom>
        </p:spPr>
        <p:style>
          <a:lnRef idx="1">
            <a:schemeClr val="accent1"/>
          </a:lnRef>
          <a:fillRef idx="2">
            <a:schemeClr val="accent1"/>
          </a:fillRef>
          <a:effectRef idx="1">
            <a:schemeClr val="accent1"/>
          </a:effectRef>
          <a:fontRef idx="minor">
            <a:schemeClr val="dk1"/>
          </a:fontRef>
        </p:style>
        <p:txBody>
          <a:bodyPr vert="horz" lIns="76807" tIns="38404" rIns="76807" bIns="38404" rtlCol="0">
            <a:noAutofit/>
          </a:bodyPr>
          <a:lstStyle/>
          <a:p>
            <a:pPr marL="192019" indent="-192019" defTabSz="768074">
              <a:defRPr/>
            </a:pPr>
            <a:r>
              <a:rPr lang="id-ID" sz="2000" dirty="0">
                <a:solidFill>
                  <a:schemeClr val="tx1"/>
                </a:solidFill>
              </a:rPr>
              <a:t>Namun, metode tersebut masih menjadi perdebatan karena:</a:t>
            </a:r>
          </a:p>
          <a:p>
            <a:pPr marL="192019" indent="-192019" defTabSz="768074">
              <a:buFont typeface="Arial" pitchFamily="34" charset="0"/>
              <a:buChar char="•"/>
              <a:defRPr/>
            </a:pPr>
            <a:r>
              <a:rPr lang="id-ID" sz="2000" dirty="0"/>
              <a:t>Tidak memenuhi persyaratan gizi tubuh.</a:t>
            </a:r>
          </a:p>
          <a:p>
            <a:pPr marL="192019" indent="-192019" defTabSz="768074">
              <a:buFont typeface="Arial" pitchFamily="34" charset="0"/>
              <a:buChar char="•"/>
              <a:defRPr/>
            </a:pPr>
            <a:r>
              <a:rPr lang="id-ID" sz="2000" dirty="0">
                <a:solidFill>
                  <a:schemeClr val="tx1"/>
                </a:solidFill>
              </a:rPr>
              <a:t>Mengonsumsi protein tinggi meningkatkan resiko batu ginjal serta memperberat fungsi ginjal dalam mengekskresikan hasil metabolisme protein.</a:t>
            </a:r>
          </a:p>
          <a:p>
            <a:pPr marL="192019" indent="-192019" defTabSz="768074">
              <a:buFont typeface="Arial" pitchFamily="34" charset="0"/>
              <a:buChar char="•"/>
              <a:defRPr/>
            </a:pPr>
            <a:r>
              <a:rPr lang="id-ID" sz="2000" dirty="0"/>
              <a:t>Beresiko osteoporosis.</a:t>
            </a:r>
            <a:endParaRPr lang="id-ID" sz="2000" dirty="0">
              <a:solidFill>
                <a:schemeClr val="tx1"/>
              </a:solidFill>
            </a:endParaRPr>
          </a:p>
        </p:txBody>
      </p:sp>
    </p:spTree>
    <p:extLst>
      <p:ext uri="{BB962C8B-B14F-4D97-AF65-F5344CB8AC3E}">
        <p14:creationId xmlns:p14="http://schemas.microsoft.com/office/powerpoint/2010/main" val="10070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 calcmode="lin" valueType="num">
                                      <p:cBhvr>
                                        <p:cTn id="13" dur="500" fill="hold"/>
                                        <p:tgtEl>
                                          <p:spTgt spid="10">
                                            <p:bg/>
                                          </p:spTgt>
                                        </p:tgtEl>
                                        <p:attrNameLst>
                                          <p:attrName>ppt_w</p:attrName>
                                        </p:attrNameLst>
                                      </p:cBhvr>
                                      <p:tavLst>
                                        <p:tav tm="0">
                                          <p:val>
                                            <p:fltVal val="0"/>
                                          </p:val>
                                        </p:tav>
                                        <p:tav tm="100000">
                                          <p:val>
                                            <p:strVal val="#ppt_w"/>
                                          </p:val>
                                        </p:tav>
                                      </p:tavLst>
                                    </p:anim>
                                    <p:anim calcmode="lin" valueType="num">
                                      <p:cBhvr>
                                        <p:cTn id="14" dur="500" fill="hold"/>
                                        <p:tgtEl>
                                          <p:spTgt spid="10">
                                            <p:bg/>
                                          </p:spTgt>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p:cTn id="1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p:cTn id="23"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688628" y="1052736"/>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A. Fotosintesis</a:t>
            </a:r>
            <a:endParaRPr lang="en-US" sz="2800" b="1" dirty="0">
              <a:solidFill>
                <a:schemeClr val="accent5"/>
              </a:solidFill>
            </a:endParaRPr>
          </a:p>
        </p:txBody>
      </p:sp>
      <p:sp>
        <p:nvSpPr>
          <p:cNvPr id="12" name="Title 1"/>
          <p:cNvSpPr>
            <a:spLocks noGrp="1"/>
          </p:cNvSpPr>
          <p:nvPr>
            <p:ph type="title"/>
          </p:nvPr>
        </p:nvSpPr>
        <p:spPr>
          <a:xfrm>
            <a:off x="2116884" y="188640"/>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20" name="Content Placeholder 2"/>
          <p:cNvSpPr>
            <a:spLocks noGrp="1"/>
          </p:cNvSpPr>
          <p:nvPr>
            <p:ph idx="1"/>
          </p:nvPr>
        </p:nvSpPr>
        <p:spPr>
          <a:xfrm>
            <a:off x="1212631" y="2996952"/>
            <a:ext cx="4396624" cy="455860"/>
          </a:xfrm>
        </p:spPr>
        <p:txBody>
          <a:bodyPr>
            <a:noAutofit/>
          </a:bodyPr>
          <a:lstStyle/>
          <a:p>
            <a:pPr marL="0" indent="0">
              <a:buNone/>
            </a:pPr>
            <a:r>
              <a:rPr lang="id-ID" sz="2400" b="1" dirty="0"/>
              <a:t>Reaksi sederhana fotosintesis</a:t>
            </a:r>
            <a:endParaRPr lang="en-US" sz="2400" b="1" dirty="0"/>
          </a:p>
        </p:txBody>
      </p:sp>
      <p:sp>
        <p:nvSpPr>
          <p:cNvPr id="13" name="Rectangle 12"/>
          <p:cNvSpPr/>
          <p:nvPr/>
        </p:nvSpPr>
        <p:spPr>
          <a:xfrm>
            <a:off x="683568" y="1700808"/>
            <a:ext cx="7413269" cy="1005850"/>
          </a:xfrm>
          <a:prstGeom prst="rect">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algn="ctr"/>
            <a:r>
              <a:rPr lang="id-ID" sz="2400" dirty="0">
                <a:solidFill>
                  <a:schemeClr val="tx1"/>
                </a:solidFill>
              </a:rPr>
              <a:t>Fotosintesis adalah reaksi penyusunan senyawa-senyawa sederhana menjadi senyawa kompleks organik dengan menggunakan energi dari cahaya.</a:t>
            </a:r>
          </a:p>
        </p:txBody>
      </p:sp>
      <p:grpSp>
        <p:nvGrpSpPr>
          <p:cNvPr id="19" name="Group 18"/>
          <p:cNvGrpSpPr/>
          <p:nvPr/>
        </p:nvGrpSpPr>
        <p:grpSpPr>
          <a:xfrm>
            <a:off x="1170628" y="3978423"/>
            <a:ext cx="6926210" cy="1243266"/>
            <a:chOff x="1567544" y="4180107"/>
            <a:chExt cx="9274628" cy="1306293"/>
          </a:xfrm>
        </p:grpSpPr>
        <p:sp>
          <p:nvSpPr>
            <p:cNvPr id="14" name="Rectangle 13"/>
            <p:cNvSpPr/>
            <p:nvPr/>
          </p:nvSpPr>
          <p:spPr>
            <a:xfrm>
              <a:off x="1567544" y="4180107"/>
              <a:ext cx="9274628" cy="13062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sz="2300" dirty="0">
                  <a:solidFill>
                    <a:schemeClr val="tx1"/>
                  </a:solidFill>
                  <a:sym typeface="Wingdings" pitchFamily="2" charset="2"/>
                </a:rPr>
                <a:t>6CO</a:t>
              </a:r>
              <a:r>
                <a:rPr lang="id-ID" sz="2300" baseline="-25000" dirty="0">
                  <a:solidFill>
                    <a:schemeClr val="tx1"/>
                  </a:solidFill>
                  <a:sym typeface="Wingdings" pitchFamily="2" charset="2"/>
                </a:rPr>
                <a:t>2</a:t>
              </a:r>
              <a:r>
                <a:rPr lang="id-ID" sz="2300" dirty="0">
                  <a:solidFill>
                    <a:schemeClr val="tx1"/>
                  </a:solidFill>
                  <a:sym typeface="Wingdings" pitchFamily="2" charset="2"/>
                </a:rPr>
                <a:t> </a:t>
              </a:r>
              <a:r>
                <a:rPr lang="id-ID" sz="2300" dirty="0">
                  <a:solidFill>
                    <a:schemeClr val="tx1"/>
                  </a:solidFill>
                </a:rPr>
                <a:t>+ </a:t>
              </a:r>
              <a:r>
                <a:rPr lang="id-ID" sz="2300" dirty="0">
                  <a:solidFill>
                    <a:schemeClr val="tx1"/>
                  </a:solidFill>
                  <a:sym typeface="Wingdings" pitchFamily="2" charset="2"/>
                </a:rPr>
                <a:t>12H</a:t>
              </a:r>
              <a:r>
                <a:rPr lang="id-ID" sz="2300" baseline="-25000" dirty="0">
                  <a:solidFill>
                    <a:schemeClr val="tx1"/>
                  </a:solidFill>
                  <a:sym typeface="Wingdings" pitchFamily="2" charset="2"/>
                </a:rPr>
                <a:t>2</a:t>
              </a:r>
              <a:r>
                <a:rPr lang="id-ID" sz="2300" dirty="0">
                  <a:solidFill>
                    <a:schemeClr val="tx1"/>
                  </a:solidFill>
                  <a:sym typeface="Wingdings" pitchFamily="2" charset="2"/>
                </a:rPr>
                <a:t>O			</a:t>
              </a:r>
              <a:r>
                <a:rPr lang="id-ID" sz="2300" dirty="0">
                  <a:solidFill>
                    <a:schemeClr val="tx1"/>
                  </a:solidFill>
                </a:rPr>
                <a:t>C</a:t>
              </a:r>
              <a:r>
                <a:rPr lang="id-ID" sz="2300" baseline="-25000" dirty="0">
                  <a:solidFill>
                    <a:schemeClr val="tx1"/>
                  </a:solidFill>
                </a:rPr>
                <a:t>6</a:t>
              </a:r>
              <a:r>
                <a:rPr lang="id-ID" sz="2300" dirty="0">
                  <a:solidFill>
                    <a:schemeClr val="tx1"/>
                  </a:solidFill>
                </a:rPr>
                <a:t>H</a:t>
              </a:r>
              <a:r>
                <a:rPr lang="id-ID" sz="2300" baseline="-25000" dirty="0">
                  <a:solidFill>
                    <a:schemeClr val="tx1"/>
                  </a:solidFill>
                </a:rPr>
                <a:t>12</a:t>
              </a:r>
              <a:r>
                <a:rPr lang="id-ID" sz="2300" dirty="0">
                  <a:solidFill>
                    <a:schemeClr val="tx1"/>
                  </a:solidFill>
                </a:rPr>
                <a:t>O</a:t>
              </a:r>
              <a:r>
                <a:rPr lang="id-ID" sz="2300" baseline="-25000" dirty="0">
                  <a:solidFill>
                    <a:schemeClr val="tx1"/>
                  </a:solidFill>
                </a:rPr>
                <a:t>6</a:t>
              </a:r>
              <a:r>
                <a:rPr lang="id-ID" sz="2300" dirty="0">
                  <a:solidFill>
                    <a:schemeClr val="tx1"/>
                  </a:solidFill>
                </a:rPr>
                <a:t> + 6O</a:t>
              </a:r>
              <a:r>
                <a:rPr lang="id-ID" sz="2300" baseline="-25000" dirty="0">
                  <a:solidFill>
                    <a:schemeClr val="tx1"/>
                  </a:solidFill>
                </a:rPr>
                <a:t>2</a:t>
              </a:r>
              <a:r>
                <a:rPr lang="id-ID" sz="2300" dirty="0">
                  <a:solidFill>
                    <a:schemeClr val="tx1"/>
                  </a:solidFill>
                </a:rPr>
                <a:t> + </a:t>
              </a:r>
              <a:r>
                <a:rPr lang="id-ID" sz="2300" dirty="0">
                  <a:solidFill>
                    <a:schemeClr val="tx1"/>
                  </a:solidFill>
                  <a:sym typeface="Wingdings" pitchFamily="2" charset="2"/>
                </a:rPr>
                <a:t>6H</a:t>
              </a:r>
              <a:r>
                <a:rPr lang="id-ID" sz="2300" baseline="-25000" dirty="0">
                  <a:solidFill>
                    <a:schemeClr val="tx1"/>
                  </a:solidFill>
                  <a:sym typeface="Wingdings" pitchFamily="2" charset="2"/>
                </a:rPr>
                <a:t>2</a:t>
              </a:r>
              <a:r>
                <a:rPr lang="id-ID" sz="2300" dirty="0">
                  <a:solidFill>
                    <a:schemeClr val="tx1"/>
                  </a:solidFill>
                  <a:sym typeface="Wingdings" pitchFamily="2" charset="2"/>
                </a:rPr>
                <a:t>O</a:t>
              </a:r>
              <a:endParaRPr lang="id-ID" sz="2300" dirty="0">
                <a:solidFill>
                  <a:schemeClr val="tx1"/>
                </a:solidFill>
              </a:endParaRPr>
            </a:p>
          </p:txBody>
        </p:sp>
        <p:cxnSp>
          <p:nvCxnSpPr>
            <p:cNvPr id="16" name="Straight Arrow Connector 15"/>
            <p:cNvCxnSpPr/>
            <p:nvPr/>
          </p:nvCxnSpPr>
          <p:spPr>
            <a:xfrm>
              <a:off x="4397829" y="4833257"/>
              <a:ext cx="2503714"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4441372" y="4397827"/>
              <a:ext cx="3170670" cy="388055"/>
            </a:xfrm>
            <a:prstGeom prst="rect">
              <a:avLst/>
            </a:prstGeom>
            <a:noFill/>
            <a:ln>
              <a:noFill/>
            </a:ln>
          </p:spPr>
          <p:txBody>
            <a:bodyPr wrap="none" rtlCol="0">
              <a:spAutoFit/>
            </a:bodyPr>
            <a:lstStyle/>
            <a:p>
              <a:r>
                <a:rPr lang="id-ID" dirty="0" smtClean="0"/>
                <a:t>Energi cahaya matahari</a:t>
              </a:r>
              <a:endParaRPr lang="id-ID" dirty="0"/>
            </a:p>
          </p:txBody>
        </p:sp>
        <p:sp>
          <p:nvSpPr>
            <p:cNvPr id="18" name="TextBox 17"/>
            <p:cNvSpPr txBox="1"/>
            <p:nvPr/>
          </p:nvSpPr>
          <p:spPr>
            <a:xfrm>
              <a:off x="5138046" y="4876792"/>
              <a:ext cx="1143838" cy="388055"/>
            </a:xfrm>
            <a:prstGeom prst="rect">
              <a:avLst/>
            </a:prstGeom>
            <a:noFill/>
            <a:ln>
              <a:noFill/>
            </a:ln>
          </p:spPr>
          <p:txBody>
            <a:bodyPr wrap="none" rtlCol="0">
              <a:spAutoFit/>
            </a:bodyPr>
            <a:lstStyle/>
            <a:p>
              <a:r>
                <a:rPr lang="id-ID" dirty="0" smtClean="0"/>
                <a:t>Klorofil</a:t>
              </a:r>
              <a:endParaRPr lang="id-ID" dirty="0"/>
            </a:p>
          </p:txBody>
        </p:sp>
      </p:grpSp>
    </p:spTree>
    <p:extLst>
      <p:ext uri="{BB962C8B-B14F-4D97-AF65-F5344CB8AC3E}">
        <p14:creationId xmlns:p14="http://schemas.microsoft.com/office/powerpoint/2010/main" val="120567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blinds(horizontal)">
                                      <p:cBhvr>
                                        <p:cTn id="24" dur="500"/>
                                        <p:tgtEl>
                                          <p:spTgt spid="20">
                                            <p:txEl>
                                              <p:pRg st="0" end="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build="p"/>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B. Kloroplas sebagai Tempat Fotosintesis</a:t>
            </a:r>
            <a:endParaRPr lang="en-US" sz="2300" b="1" dirty="0">
              <a:solidFill>
                <a:schemeClr val="accent5"/>
              </a:solidFill>
            </a:endParaRPr>
          </a:p>
        </p:txBody>
      </p:sp>
      <p:sp>
        <p:nvSpPr>
          <p:cNvPr id="12" name="Title 1"/>
          <p:cNvSpPr>
            <a:spLocks noGrp="1"/>
          </p:cNvSpPr>
          <p:nvPr>
            <p:ph type="title"/>
          </p:nvPr>
        </p:nvSpPr>
        <p:spPr>
          <a:xfrm>
            <a:off x="2116884" y="609197"/>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13" name="Rectangle 12"/>
          <p:cNvSpPr/>
          <p:nvPr/>
        </p:nvSpPr>
        <p:spPr>
          <a:xfrm>
            <a:off x="4877613" y="2279311"/>
            <a:ext cx="3804538" cy="3439682"/>
          </a:xfrm>
          <a:prstGeom prst="rect">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marL="143664" indent="-143664"/>
            <a:r>
              <a:rPr lang="id-ID" sz="1600" b="1" dirty="0">
                <a:solidFill>
                  <a:schemeClr val="tx1"/>
                </a:solidFill>
              </a:rPr>
              <a:t>Struktur kloroplas</a:t>
            </a:r>
            <a:r>
              <a:rPr lang="id-ID" sz="1600" dirty="0">
                <a:solidFill>
                  <a:schemeClr val="tx1"/>
                </a:solidFill>
              </a:rPr>
              <a:t>:</a:t>
            </a:r>
          </a:p>
          <a:p>
            <a:pPr marL="143664" indent="-143664">
              <a:buFont typeface="Arial" pitchFamily="34" charset="0"/>
              <a:buChar char="•"/>
            </a:pPr>
            <a:r>
              <a:rPr lang="id-ID" sz="1600" dirty="0">
                <a:solidFill>
                  <a:schemeClr val="tx1"/>
                </a:solidFill>
              </a:rPr>
              <a:t>Memiliki membran rangkap, yaitu luar dan dalam.</a:t>
            </a:r>
          </a:p>
          <a:p>
            <a:pPr marL="143664" indent="-143664">
              <a:buFont typeface="Arial" pitchFamily="34" charset="0"/>
              <a:buChar char="•"/>
            </a:pPr>
            <a:r>
              <a:rPr lang="id-ID" sz="1600" dirty="0">
                <a:solidFill>
                  <a:schemeClr val="tx1"/>
                </a:solidFill>
              </a:rPr>
              <a:t>Tilakoid: sistem membran yang berisi klorofil dan pigmen-pigmen fotosintetik.</a:t>
            </a:r>
          </a:p>
          <a:p>
            <a:pPr marL="143664" indent="-143664">
              <a:buFont typeface="Arial" pitchFamily="34" charset="0"/>
              <a:buChar char="•"/>
            </a:pPr>
            <a:r>
              <a:rPr lang="id-ID" sz="1600" dirty="0">
                <a:solidFill>
                  <a:schemeClr val="tx1"/>
                </a:solidFill>
              </a:rPr>
              <a:t>Grana: tumpukan tilakoid.</a:t>
            </a:r>
          </a:p>
          <a:p>
            <a:pPr marL="143664" indent="-143664">
              <a:buFont typeface="Arial" pitchFamily="34" charset="0"/>
              <a:buChar char="•"/>
            </a:pPr>
            <a:r>
              <a:rPr lang="id-ID" sz="1600" dirty="0">
                <a:solidFill>
                  <a:schemeClr val="tx1"/>
                </a:solidFill>
              </a:rPr>
              <a:t>Stroma: cairan koloid di luar tilakoid yang mengandung enzim-enzim dan bahan-bahan kimia.</a:t>
            </a:r>
          </a:p>
          <a:p>
            <a:pPr marL="143664" indent="-143664">
              <a:buFont typeface="Arial" pitchFamily="34" charset="0"/>
              <a:buChar char="•"/>
            </a:pPr>
            <a:r>
              <a:rPr lang="id-ID" sz="1600" dirty="0">
                <a:solidFill>
                  <a:schemeClr val="tx1"/>
                </a:solidFill>
              </a:rPr>
              <a:t>Ribosom dan DNA.</a:t>
            </a:r>
          </a:p>
        </p:txBody>
      </p:sp>
      <p:pic>
        <p:nvPicPr>
          <p:cNvPr id="9218" name="Picture 2" descr="D:\Erlangga\23 maret\Figure_08_01_05.png"/>
          <p:cNvPicPr>
            <a:picLocks noChangeAspect="1" noChangeArrowheads="1"/>
          </p:cNvPicPr>
          <p:nvPr/>
        </p:nvPicPr>
        <p:blipFill>
          <a:blip r:embed="rId2"/>
          <a:srcRect/>
          <a:stretch>
            <a:fillRect/>
          </a:stretch>
        </p:blipFill>
        <p:spPr bwMode="auto">
          <a:xfrm>
            <a:off x="425433" y="2154984"/>
            <a:ext cx="4326946" cy="368984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7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blinds(horizontal)">
                                      <p:cBhvr>
                                        <p:cTn id="13" dur="500"/>
                                        <p:tgtEl>
                                          <p:spTgt spid="92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945" y="5166320"/>
            <a:ext cx="6512511" cy="1143000"/>
          </a:xfrm>
        </p:spPr>
        <p:txBody>
          <a:bodyPr/>
          <a:lstStyle/>
          <a:p>
            <a:r>
              <a:rPr lang="en-ID" dirty="0" smtClean="0"/>
              <a:t>KATA MUTIARA</a:t>
            </a:r>
            <a:endParaRPr lang="en-US" dirty="0"/>
          </a:p>
        </p:txBody>
      </p:sp>
      <p:sp>
        <p:nvSpPr>
          <p:cNvPr id="3" name="Content Placeholder 2"/>
          <p:cNvSpPr>
            <a:spLocks noGrp="1"/>
          </p:cNvSpPr>
          <p:nvPr>
            <p:ph idx="1"/>
          </p:nvPr>
        </p:nvSpPr>
        <p:spPr/>
        <p:txBody>
          <a:bodyPr>
            <a:normAutofit/>
          </a:bodyPr>
          <a:lstStyle/>
          <a:p>
            <a:pPr marL="45720" indent="0">
              <a:buNone/>
            </a:pPr>
            <a:r>
              <a:rPr lang="en-ID" sz="2800" i="1" dirty="0" err="1" smtClean="0"/>
              <a:t>Hidup</a:t>
            </a:r>
            <a:r>
              <a:rPr lang="en-ID" sz="2800" i="1" dirty="0" smtClean="0"/>
              <a:t> </a:t>
            </a:r>
            <a:r>
              <a:rPr lang="en-ID" sz="2800" i="1" dirty="0" err="1" smtClean="0"/>
              <a:t>tidak</a:t>
            </a:r>
            <a:r>
              <a:rPr lang="en-ID" sz="2800" i="1" dirty="0" smtClean="0"/>
              <a:t> </a:t>
            </a:r>
            <a:r>
              <a:rPr lang="en-ID" sz="2800" i="1" dirty="0" err="1" smtClean="0"/>
              <a:t>selamanya</a:t>
            </a:r>
            <a:r>
              <a:rPr lang="en-ID" sz="2800" i="1" dirty="0" smtClean="0"/>
              <a:t> </a:t>
            </a:r>
            <a:r>
              <a:rPr lang="en-ID" sz="2800" i="1" dirty="0" err="1" smtClean="0"/>
              <a:t>indah</a:t>
            </a:r>
            <a:r>
              <a:rPr lang="en-ID" sz="2800" i="1" dirty="0" smtClean="0"/>
              <a:t> </a:t>
            </a:r>
            <a:r>
              <a:rPr lang="en-ID" sz="2800" i="1" dirty="0" err="1" smtClean="0"/>
              <a:t>dan</a:t>
            </a:r>
            <a:r>
              <a:rPr lang="en-ID" sz="2800" i="1" dirty="0" smtClean="0"/>
              <a:t> </a:t>
            </a:r>
            <a:r>
              <a:rPr lang="en-ID" sz="2800" i="1" dirty="0" err="1" smtClean="0"/>
              <a:t>bertabur</a:t>
            </a:r>
            <a:r>
              <a:rPr lang="en-ID" sz="2800" i="1" dirty="0" smtClean="0"/>
              <a:t> </a:t>
            </a:r>
            <a:r>
              <a:rPr lang="en-ID" sz="2800" i="1" dirty="0" err="1" smtClean="0"/>
              <a:t>bunga</a:t>
            </a:r>
            <a:r>
              <a:rPr lang="en-ID" sz="2800" i="1" dirty="0" smtClean="0"/>
              <a:t>, </a:t>
            </a:r>
            <a:r>
              <a:rPr lang="en-ID" sz="2800" i="1" dirty="0" err="1" smtClean="0"/>
              <a:t>kadang</a:t>
            </a:r>
            <a:r>
              <a:rPr lang="en-ID" sz="2800" i="1" dirty="0" smtClean="0"/>
              <a:t> </a:t>
            </a:r>
            <a:r>
              <a:rPr lang="en-ID" sz="2800" i="1" dirty="0" err="1" smtClean="0"/>
              <a:t>ada</a:t>
            </a:r>
            <a:r>
              <a:rPr lang="en-ID" sz="2800" i="1" dirty="0" smtClean="0"/>
              <a:t> </a:t>
            </a:r>
            <a:r>
              <a:rPr lang="en-ID" sz="2800" i="1" dirty="0" err="1" smtClean="0"/>
              <a:t>kerikil-kerikil</a:t>
            </a:r>
            <a:r>
              <a:rPr lang="en-ID" sz="2800" i="1" dirty="0" smtClean="0"/>
              <a:t> </a:t>
            </a:r>
            <a:r>
              <a:rPr lang="en-ID" sz="2800" i="1" dirty="0" err="1" smtClean="0"/>
              <a:t>tajam</a:t>
            </a:r>
            <a:r>
              <a:rPr lang="en-ID" sz="2800" i="1" dirty="0" smtClean="0"/>
              <a:t> yang </a:t>
            </a:r>
            <a:r>
              <a:rPr lang="en-ID" sz="2800" i="1" dirty="0" err="1" smtClean="0"/>
              <a:t>harus</a:t>
            </a:r>
            <a:r>
              <a:rPr lang="en-ID" sz="2800" i="1" dirty="0" smtClean="0"/>
              <a:t> </a:t>
            </a:r>
            <a:r>
              <a:rPr lang="en-ID" sz="2800" i="1" dirty="0" err="1" smtClean="0"/>
              <a:t>kita</a:t>
            </a:r>
            <a:r>
              <a:rPr lang="en-ID" sz="2800" i="1" dirty="0" smtClean="0"/>
              <a:t> </a:t>
            </a:r>
            <a:r>
              <a:rPr lang="en-ID" sz="2800" i="1" dirty="0" err="1" smtClean="0"/>
              <a:t>lewati</a:t>
            </a:r>
            <a:r>
              <a:rPr lang="en-ID" sz="2800" i="1" dirty="0" smtClean="0"/>
              <a:t> </a:t>
            </a:r>
            <a:r>
              <a:rPr lang="en-ID" sz="2800" i="1" dirty="0" err="1" smtClean="0"/>
              <a:t>dengan</a:t>
            </a:r>
            <a:r>
              <a:rPr lang="en-ID" sz="2800" i="1" dirty="0" smtClean="0"/>
              <a:t> </a:t>
            </a:r>
            <a:r>
              <a:rPr lang="en-ID" sz="2800" i="1" dirty="0" err="1" smtClean="0"/>
              <a:t>penuh</a:t>
            </a:r>
            <a:r>
              <a:rPr lang="en-ID" sz="2800" i="1" dirty="0" smtClean="0"/>
              <a:t> </a:t>
            </a:r>
            <a:r>
              <a:rPr lang="en-ID" sz="2800" i="1" dirty="0" err="1" smtClean="0"/>
              <a:t>perjuangan</a:t>
            </a:r>
            <a:r>
              <a:rPr lang="en-ID" sz="2800" i="1" dirty="0" smtClean="0"/>
              <a:t> </a:t>
            </a:r>
            <a:r>
              <a:rPr lang="en-ID" sz="2800" i="1" dirty="0" err="1" smtClean="0"/>
              <a:t>dan</a:t>
            </a:r>
            <a:r>
              <a:rPr lang="en-ID" sz="2800" i="1" dirty="0" smtClean="0"/>
              <a:t> </a:t>
            </a:r>
            <a:r>
              <a:rPr lang="en-ID" sz="2800" i="1" dirty="0" err="1" smtClean="0"/>
              <a:t>kerja</a:t>
            </a:r>
            <a:r>
              <a:rPr lang="en-ID" sz="2800" i="1" dirty="0" smtClean="0"/>
              <a:t> </a:t>
            </a:r>
            <a:r>
              <a:rPr lang="en-ID" sz="2800" i="1" dirty="0" err="1" smtClean="0"/>
              <a:t>keras</a:t>
            </a:r>
            <a:r>
              <a:rPr lang="en-ID" sz="2800" i="1" dirty="0" smtClean="0"/>
              <a:t> agar </a:t>
            </a:r>
            <a:r>
              <a:rPr lang="en-ID" sz="2800" i="1" dirty="0" err="1" smtClean="0"/>
              <a:t>kita</a:t>
            </a:r>
            <a:r>
              <a:rPr lang="en-ID" sz="2800" i="1" dirty="0" smtClean="0"/>
              <a:t> </a:t>
            </a:r>
            <a:r>
              <a:rPr lang="en-ID" sz="2800" i="1" dirty="0" err="1" smtClean="0"/>
              <a:t>bisa</a:t>
            </a:r>
            <a:r>
              <a:rPr lang="en-ID" sz="2800" i="1" dirty="0" smtClean="0"/>
              <a:t> </a:t>
            </a:r>
            <a:r>
              <a:rPr lang="en-ID" sz="2800" i="1" dirty="0" err="1" smtClean="0"/>
              <a:t>melewatinya</a:t>
            </a:r>
            <a:r>
              <a:rPr lang="en-ID" sz="2800" i="1" dirty="0" smtClean="0"/>
              <a:t> </a:t>
            </a:r>
            <a:r>
              <a:rPr lang="en-ID" sz="2800" i="1" dirty="0" err="1" smtClean="0"/>
              <a:t>dengan</a:t>
            </a:r>
            <a:r>
              <a:rPr lang="en-ID" sz="2800" i="1" dirty="0" smtClean="0"/>
              <a:t> </a:t>
            </a:r>
            <a:r>
              <a:rPr lang="en-ID" sz="2800" i="1" dirty="0" err="1" smtClean="0"/>
              <a:t>selamat</a:t>
            </a:r>
            <a:r>
              <a:rPr lang="en-ID" sz="2800" i="1" dirty="0" smtClean="0"/>
              <a:t> </a:t>
            </a:r>
            <a:r>
              <a:rPr lang="en-ID" sz="2800" i="1" dirty="0" err="1" smtClean="0"/>
              <a:t>dan</a:t>
            </a:r>
            <a:r>
              <a:rPr lang="en-ID" sz="2800" i="1" dirty="0" smtClean="0"/>
              <a:t> </a:t>
            </a:r>
            <a:r>
              <a:rPr lang="en-ID" sz="2800" i="1" dirty="0" err="1" smtClean="0"/>
              <a:t>sukses</a:t>
            </a:r>
            <a:r>
              <a:rPr lang="en-ID" sz="2800" i="1" dirty="0" smtClean="0"/>
              <a:t> </a:t>
            </a:r>
            <a:r>
              <a:rPr lang="en-ID" sz="2800" i="1" dirty="0" err="1" smtClean="0"/>
              <a:t>sehingga</a:t>
            </a:r>
            <a:r>
              <a:rPr lang="en-ID" sz="2800" i="1" dirty="0" smtClean="0"/>
              <a:t> </a:t>
            </a:r>
            <a:r>
              <a:rPr lang="en-ID" sz="2800" i="1" dirty="0" err="1" smtClean="0"/>
              <a:t>kita</a:t>
            </a:r>
            <a:r>
              <a:rPr lang="en-ID" sz="2800" i="1" dirty="0" smtClean="0"/>
              <a:t> </a:t>
            </a:r>
            <a:r>
              <a:rPr lang="en-ID" sz="2800" i="1" dirty="0" err="1" smtClean="0"/>
              <a:t>menjadi</a:t>
            </a:r>
            <a:r>
              <a:rPr lang="en-ID" sz="2800" i="1" dirty="0" smtClean="0"/>
              <a:t> </a:t>
            </a:r>
            <a:r>
              <a:rPr lang="en-ID" sz="2800" i="1" dirty="0" err="1" smtClean="0"/>
              <a:t>pribadi</a:t>
            </a:r>
            <a:r>
              <a:rPr lang="en-ID" sz="2800" i="1" dirty="0" smtClean="0"/>
              <a:t> yang </a:t>
            </a:r>
            <a:r>
              <a:rPr lang="en-ID" sz="2800" i="1" dirty="0" err="1" smtClean="0"/>
              <a:t>lebih</a:t>
            </a:r>
            <a:r>
              <a:rPr lang="en-ID" sz="2800" i="1" dirty="0" smtClean="0"/>
              <a:t> </a:t>
            </a:r>
            <a:r>
              <a:rPr lang="en-ID" sz="2800" i="1" dirty="0" err="1" smtClean="0"/>
              <a:t>baik</a:t>
            </a:r>
            <a:r>
              <a:rPr lang="en-ID" sz="2800" i="1" dirty="0" smtClean="0"/>
              <a:t> </a:t>
            </a:r>
            <a:r>
              <a:rPr lang="en-ID" sz="2800" i="1" dirty="0" err="1" smtClean="0"/>
              <a:t>dan</a:t>
            </a:r>
            <a:r>
              <a:rPr lang="en-ID" sz="2800" i="1" dirty="0" smtClean="0"/>
              <a:t> </a:t>
            </a:r>
            <a:r>
              <a:rPr lang="en-ID" sz="2800" i="1" dirty="0" err="1" smtClean="0"/>
              <a:t>kuat</a:t>
            </a:r>
            <a:r>
              <a:rPr lang="en-ID" sz="2800" i="1" dirty="0" smtClean="0"/>
              <a:t>.</a:t>
            </a:r>
            <a:endParaRPr lang="en-US" sz="2800" i="1" dirty="0"/>
          </a:p>
        </p:txBody>
      </p:sp>
    </p:spTree>
    <p:extLst>
      <p:ext uri="{BB962C8B-B14F-4D97-AF65-F5344CB8AC3E}">
        <p14:creationId xmlns:p14="http://schemas.microsoft.com/office/powerpoint/2010/main" val="83533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16884" y="609197"/>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3" name="Content Placeholder 2"/>
          <p:cNvSpPr>
            <a:spLocks noGrp="1"/>
          </p:cNvSpPr>
          <p:nvPr>
            <p:ph idx="1"/>
          </p:nvPr>
        </p:nvSpPr>
        <p:spPr>
          <a:xfrm>
            <a:off x="130068" y="2196425"/>
            <a:ext cx="2585135" cy="1139655"/>
          </a:xfrm>
        </p:spPr>
        <p:style>
          <a:lnRef idx="2">
            <a:schemeClr val="accent1"/>
          </a:lnRef>
          <a:fillRef idx="1">
            <a:schemeClr val="lt1"/>
          </a:fillRef>
          <a:effectRef idx="0">
            <a:schemeClr val="accent1"/>
          </a:effectRef>
          <a:fontRef idx="minor">
            <a:schemeClr val="dk1"/>
          </a:fontRef>
        </p:style>
        <p:txBody>
          <a:bodyPr>
            <a:normAutofit fontScale="92500"/>
          </a:bodyPr>
          <a:lstStyle/>
          <a:p>
            <a:pPr marL="0" indent="0">
              <a:buNone/>
            </a:pPr>
            <a:r>
              <a:rPr lang="id-ID" sz="2000" dirty="0"/>
              <a:t>Fotosistem adalah unit yang mampu menangkap energi cahaya matahari.</a:t>
            </a:r>
          </a:p>
        </p:txBody>
      </p:sp>
      <p:sp>
        <p:nvSpPr>
          <p:cNvPr id="4"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C. Fotosistem</a:t>
            </a:r>
            <a:endParaRPr lang="en-US" sz="2300" b="1" dirty="0">
              <a:solidFill>
                <a:schemeClr val="accent5"/>
              </a:solidFill>
            </a:endParaRPr>
          </a:p>
        </p:txBody>
      </p:sp>
      <p:pic>
        <p:nvPicPr>
          <p:cNvPr id="10242" name="Picture 2" descr="D:\Erlangga\23 maret\Figure_08_02_03.jpg"/>
          <p:cNvPicPr>
            <a:picLocks noChangeAspect="1" noChangeArrowheads="1"/>
          </p:cNvPicPr>
          <p:nvPr/>
        </p:nvPicPr>
        <p:blipFill>
          <a:blip r:embed="rId2"/>
          <a:srcRect/>
          <a:stretch>
            <a:fillRect/>
          </a:stretch>
        </p:blipFill>
        <p:spPr bwMode="auto">
          <a:xfrm>
            <a:off x="2772916" y="1815464"/>
            <a:ext cx="6289792" cy="3889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a:xfrm>
            <a:off x="3010645" y="5823238"/>
            <a:ext cx="5840696" cy="870281"/>
          </a:xfrm>
          <a:prstGeom prst="rect">
            <a:avLst/>
          </a:prstGeom>
        </p:spPr>
        <p:txBody>
          <a:bodyPr vert="horz" lIns="76807" tIns="38404" rIns="76807" bIns="38404" rtlCol="0">
            <a:normAutofit lnSpcReduction="10000"/>
          </a:bodyPr>
          <a:lstStyle/>
          <a:p>
            <a:pPr algn="ctr" defTabSz="768074">
              <a:lnSpc>
                <a:spcPct val="90000"/>
              </a:lnSpc>
              <a:spcBef>
                <a:spcPts val="840"/>
              </a:spcBef>
              <a:defRPr/>
            </a:pPr>
            <a:r>
              <a:rPr lang="id-ID" sz="1600" b="1" dirty="0"/>
              <a:t>Matahari memancarkan energi dalam bentuk radiasi elektromagnetik. Radiasi tersebut terdiri atas beberapa panjang gelombang yang masing-masing memiliki karakteristik.</a:t>
            </a:r>
            <a:endParaRPr lang="en-US" sz="1600" b="1" dirty="0"/>
          </a:p>
        </p:txBody>
      </p:sp>
    </p:spTree>
    <p:extLst>
      <p:ext uri="{BB962C8B-B14F-4D97-AF65-F5344CB8AC3E}">
        <p14:creationId xmlns:p14="http://schemas.microsoft.com/office/powerpoint/2010/main" val="153142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blinds(horizontal)">
                                      <p:cBhvr>
                                        <p:cTn id="13" dur="500"/>
                                        <p:tgtEl>
                                          <p:spTgt spid="3">
                                            <p:bg/>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 calcmode="lin" valueType="num">
                                      <p:cBhvr>
                                        <p:cTn id="21" dur="500" fill="hold"/>
                                        <p:tgtEl>
                                          <p:spTgt spid="10242"/>
                                        </p:tgtEl>
                                        <p:attrNameLst>
                                          <p:attrName>ppt_w</p:attrName>
                                        </p:attrNameLst>
                                      </p:cBhvr>
                                      <p:tavLst>
                                        <p:tav tm="0">
                                          <p:val>
                                            <p:fltVal val="0"/>
                                          </p:val>
                                        </p:tav>
                                        <p:tav tm="100000">
                                          <p:val>
                                            <p:strVal val="#ppt_w"/>
                                          </p:val>
                                        </p:tav>
                                      </p:tavLst>
                                    </p:anim>
                                    <p:anim calcmode="lin" valueType="num">
                                      <p:cBhvr>
                                        <p:cTn id="22" dur="500" fill="hold"/>
                                        <p:tgtEl>
                                          <p:spTgt spid="1024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C. Fotosistem</a:t>
            </a:r>
            <a:endParaRPr lang="en-US" sz="2300" b="1" dirty="0">
              <a:solidFill>
                <a:schemeClr val="accent5"/>
              </a:solidFill>
            </a:endParaRPr>
          </a:p>
        </p:txBody>
      </p:sp>
      <p:sp>
        <p:nvSpPr>
          <p:cNvPr id="5" name="Title 1"/>
          <p:cNvSpPr>
            <a:spLocks noGrp="1"/>
          </p:cNvSpPr>
          <p:nvPr>
            <p:ph type="title"/>
          </p:nvPr>
        </p:nvSpPr>
        <p:spPr>
          <a:xfrm>
            <a:off x="2116884" y="609197"/>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pic>
        <p:nvPicPr>
          <p:cNvPr id="11266" name="Picture 2" descr="D:\Erlangga\23 maret\Figure_08_02_04.jpg"/>
          <p:cNvPicPr>
            <a:picLocks noChangeAspect="1" noChangeArrowheads="1"/>
          </p:cNvPicPr>
          <p:nvPr/>
        </p:nvPicPr>
        <p:blipFill>
          <a:blip r:embed="rId2"/>
          <a:srcRect/>
          <a:stretch>
            <a:fillRect/>
          </a:stretch>
        </p:blipFill>
        <p:spPr bwMode="auto">
          <a:xfrm>
            <a:off x="2097374" y="1753514"/>
            <a:ext cx="6401359" cy="3743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2"/>
          <p:cNvSpPr txBox="1">
            <a:spLocks/>
          </p:cNvSpPr>
          <p:nvPr/>
        </p:nvSpPr>
        <p:spPr>
          <a:xfrm>
            <a:off x="1853493" y="5594667"/>
            <a:ext cx="6997848" cy="1098852"/>
          </a:xfrm>
          <a:prstGeom prst="rect">
            <a:avLst/>
          </a:prstGeom>
        </p:spPr>
        <p:txBody>
          <a:bodyPr vert="horz" lIns="76807" tIns="38404" rIns="76807" bIns="38404" rtlCol="0">
            <a:normAutofit/>
          </a:bodyPr>
          <a:lstStyle/>
          <a:p>
            <a:pPr algn="ctr" defTabSz="768074">
              <a:lnSpc>
                <a:spcPct val="90000"/>
              </a:lnSpc>
              <a:spcBef>
                <a:spcPts val="840"/>
              </a:spcBef>
              <a:defRPr/>
            </a:pPr>
            <a:r>
              <a:rPr lang="id-ID" sz="1600" b="1" dirty="0"/>
              <a:t>Warna pada sinar tampak membawa jumlah energi yang berbeda-beda. Violet memiliki panjang gelombang paling pendek sehingga membawa energi paling besar. Sementara itu, merah memiliki panjang gelombang paling panjang sehingga membawa energi paling kecil.</a:t>
            </a:r>
            <a:endParaRPr lang="en-US" sz="1600" b="1" dirty="0"/>
          </a:p>
        </p:txBody>
      </p:sp>
    </p:spTree>
    <p:extLst>
      <p:ext uri="{BB962C8B-B14F-4D97-AF65-F5344CB8AC3E}">
        <p14:creationId xmlns:p14="http://schemas.microsoft.com/office/powerpoint/2010/main" val="55123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C. Fotosistem</a:t>
            </a:r>
            <a:endParaRPr lang="en-US" sz="2300" b="1" dirty="0">
              <a:solidFill>
                <a:schemeClr val="accent5"/>
              </a:solidFill>
            </a:endParaRPr>
          </a:p>
        </p:txBody>
      </p:sp>
      <p:sp>
        <p:nvSpPr>
          <p:cNvPr id="5" name="Title 1"/>
          <p:cNvSpPr>
            <a:spLocks noGrp="1"/>
          </p:cNvSpPr>
          <p:nvPr>
            <p:ph type="title"/>
          </p:nvPr>
        </p:nvSpPr>
        <p:spPr>
          <a:xfrm>
            <a:off x="2116884" y="609197"/>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6" name="Content Placeholder 2"/>
          <p:cNvSpPr txBox="1">
            <a:spLocks/>
          </p:cNvSpPr>
          <p:nvPr/>
        </p:nvSpPr>
        <p:spPr>
          <a:xfrm>
            <a:off x="1853493" y="5843319"/>
            <a:ext cx="6997848" cy="829480"/>
          </a:xfrm>
          <a:prstGeom prst="rect">
            <a:avLst/>
          </a:prstGeom>
        </p:spPr>
        <p:txBody>
          <a:bodyPr vert="horz" lIns="76807" tIns="38404" rIns="76807" bIns="38404" rtlCol="0">
            <a:normAutofit/>
          </a:bodyPr>
          <a:lstStyle/>
          <a:p>
            <a:pPr algn="ctr" defTabSz="768074">
              <a:lnSpc>
                <a:spcPct val="90000"/>
              </a:lnSpc>
              <a:spcBef>
                <a:spcPts val="840"/>
              </a:spcBef>
              <a:defRPr/>
            </a:pPr>
            <a:r>
              <a:rPr lang="id-ID" sz="1600" b="1" dirty="0"/>
              <a:t>(a) Klorofil a, (b) klorofil b, dan (c) klorofil c merupakan pigmen organik hidrofobik yang ditemukan di dalam membran tilakoid. Setiap pigmen memiliki (d) spektrum absorpsi yang unik.</a:t>
            </a:r>
            <a:endParaRPr lang="en-US" sz="1600" b="1" dirty="0"/>
          </a:p>
        </p:txBody>
      </p:sp>
      <p:pic>
        <p:nvPicPr>
          <p:cNvPr id="12290" name="Picture 2" descr="D:\Erlangga\23 maret\Figure_08_02_05abcd.jpg"/>
          <p:cNvPicPr>
            <a:picLocks noChangeAspect="1" noChangeArrowheads="1"/>
          </p:cNvPicPr>
          <p:nvPr/>
        </p:nvPicPr>
        <p:blipFill>
          <a:blip r:embed="rId2"/>
          <a:srcRect/>
          <a:stretch>
            <a:fillRect/>
          </a:stretch>
        </p:blipFill>
        <p:spPr bwMode="auto">
          <a:xfrm>
            <a:off x="2657093" y="1827117"/>
            <a:ext cx="5400285" cy="397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968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88628" y="908720"/>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D. Tahapan Reaksi Fotosintesis</a:t>
            </a:r>
            <a:endParaRPr lang="en-US" sz="2300" b="1" dirty="0">
              <a:solidFill>
                <a:schemeClr val="accent5"/>
              </a:solidFill>
            </a:endParaRPr>
          </a:p>
        </p:txBody>
      </p:sp>
      <p:sp>
        <p:nvSpPr>
          <p:cNvPr id="5" name="Title 1"/>
          <p:cNvSpPr>
            <a:spLocks noGrp="1"/>
          </p:cNvSpPr>
          <p:nvPr>
            <p:ph type="title"/>
          </p:nvPr>
        </p:nvSpPr>
        <p:spPr>
          <a:xfrm>
            <a:off x="2116884" y="116632"/>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8" name="Content Placeholder 2"/>
          <p:cNvSpPr txBox="1">
            <a:spLocks/>
          </p:cNvSpPr>
          <p:nvPr/>
        </p:nvSpPr>
        <p:spPr>
          <a:xfrm>
            <a:off x="1" y="1719840"/>
            <a:ext cx="2267744" cy="1682671"/>
          </a:xfrm>
          <a:prstGeom prst="rect">
            <a:avLst/>
          </a:prstGeom>
        </p:spPr>
        <p:txBody>
          <a:bodyPr vert="horz" lIns="76807" tIns="38404" rIns="76807" bIns="38404" rtlCol="0">
            <a:normAutofit/>
          </a:bodyPr>
          <a:lstStyle/>
          <a:p>
            <a:pPr defTabSz="768074">
              <a:lnSpc>
                <a:spcPct val="90000"/>
              </a:lnSpc>
              <a:spcBef>
                <a:spcPts val="840"/>
              </a:spcBef>
              <a:defRPr/>
            </a:pPr>
            <a:r>
              <a:rPr lang="id-ID" sz="2000" b="1" dirty="0"/>
              <a:t>1. Reaksi Terang</a:t>
            </a:r>
          </a:p>
          <a:p>
            <a:pPr marL="376138" indent="-376138" defTabSz="768074">
              <a:lnSpc>
                <a:spcPct val="90000"/>
              </a:lnSpc>
              <a:spcBef>
                <a:spcPts val="840"/>
              </a:spcBef>
              <a:buFont typeface="Arial" panose="020B0604020202020204" pitchFamily="34" charset="0"/>
              <a:buAutoNum type="alphaLcPeriod"/>
              <a:defRPr/>
            </a:pPr>
            <a:r>
              <a:rPr lang="id-ID" sz="2000" b="1" dirty="0"/>
              <a:t>Aliran elektron</a:t>
            </a:r>
          </a:p>
          <a:p>
            <a:pPr marL="376138" indent="-376138" defTabSz="768074">
              <a:lnSpc>
                <a:spcPct val="90000"/>
              </a:lnSpc>
              <a:spcBef>
                <a:spcPts val="840"/>
              </a:spcBef>
              <a:defRPr/>
            </a:pPr>
            <a:r>
              <a:rPr lang="id-ID" sz="2000" b="1" dirty="0"/>
              <a:t>	nonsiklik</a:t>
            </a:r>
            <a:endParaRPr lang="en-US" sz="2000" b="1" dirty="0"/>
          </a:p>
        </p:txBody>
      </p:sp>
      <p:pic>
        <p:nvPicPr>
          <p:cNvPr id="2050" name="Picture 2" descr="D:\Erlangga\SMA Kelas 12\BAB 2\Thylakoid_membrane.png"/>
          <p:cNvPicPr>
            <a:picLocks noChangeAspect="1" noChangeArrowheads="1"/>
          </p:cNvPicPr>
          <p:nvPr/>
        </p:nvPicPr>
        <p:blipFill>
          <a:blip r:embed="rId2"/>
          <a:srcRect/>
          <a:stretch>
            <a:fillRect/>
          </a:stretch>
        </p:blipFill>
        <p:spPr bwMode="auto">
          <a:xfrm>
            <a:off x="2503841" y="1710993"/>
            <a:ext cx="6640159" cy="4825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44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par>
                                <p:cTn id="14" presetID="4" presetClass="entr" presetSubtype="16"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box(in)">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88628" y="1236002"/>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D. Tahapan Reaksi Fotosintesis</a:t>
            </a:r>
            <a:endParaRPr lang="en-US" sz="2300" b="1" dirty="0">
              <a:solidFill>
                <a:schemeClr val="accent5"/>
              </a:solidFill>
            </a:endParaRPr>
          </a:p>
        </p:txBody>
      </p:sp>
      <p:sp>
        <p:nvSpPr>
          <p:cNvPr id="5" name="Title 1"/>
          <p:cNvSpPr>
            <a:spLocks noGrp="1"/>
          </p:cNvSpPr>
          <p:nvPr>
            <p:ph type="title"/>
          </p:nvPr>
        </p:nvSpPr>
        <p:spPr>
          <a:xfrm>
            <a:off x="2116884" y="567756"/>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6" name="Content Placeholder 2"/>
          <p:cNvSpPr txBox="1">
            <a:spLocks/>
          </p:cNvSpPr>
          <p:nvPr/>
        </p:nvSpPr>
        <p:spPr>
          <a:xfrm>
            <a:off x="438985" y="1719842"/>
            <a:ext cx="6997848" cy="580189"/>
          </a:xfrm>
          <a:prstGeom prst="rect">
            <a:avLst/>
          </a:prstGeom>
        </p:spPr>
        <p:txBody>
          <a:bodyPr vert="horz" lIns="76807" tIns="38404" rIns="76807" bIns="38404" rtlCol="0">
            <a:normAutofit/>
          </a:bodyPr>
          <a:lstStyle/>
          <a:p>
            <a:pPr defTabSz="768074">
              <a:lnSpc>
                <a:spcPct val="90000"/>
              </a:lnSpc>
              <a:spcBef>
                <a:spcPts val="840"/>
              </a:spcBef>
              <a:defRPr/>
            </a:pPr>
            <a:r>
              <a:rPr lang="id-ID" sz="2000" b="1" dirty="0"/>
              <a:t>1. Reaksi Terang</a:t>
            </a:r>
          </a:p>
        </p:txBody>
      </p:sp>
      <p:sp>
        <p:nvSpPr>
          <p:cNvPr id="7" name="Content Placeholder 2"/>
          <p:cNvSpPr txBox="1">
            <a:spLocks/>
          </p:cNvSpPr>
          <p:nvPr/>
        </p:nvSpPr>
        <p:spPr>
          <a:xfrm>
            <a:off x="455245" y="2175705"/>
            <a:ext cx="6997848" cy="1326144"/>
          </a:xfrm>
          <a:prstGeom prst="rect">
            <a:avLst/>
          </a:prstGeom>
        </p:spPr>
        <p:txBody>
          <a:bodyPr vert="horz" lIns="76807" tIns="38404" rIns="76807" bIns="38404" rtlCol="0">
            <a:normAutofit/>
          </a:bodyPr>
          <a:lstStyle/>
          <a:p>
            <a:pPr marL="376138" indent="-376138" defTabSz="768074">
              <a:lnSpc>
                <a:spcPct val="90000"/>
              </a:lnSpc>
              <a:spcBef>
                <a:spcPts val="840"/>
              </a:spcBef>
              <a:defRPr/>
            </a:pPr>
            <a:r>
              <a:rPr lang="id-ID" sz="2000" b="1" dirty="0"/>
              <a:t>b.	Aliran elektron siklik</a:t>
            </a:r>
            <a:endParaRPr lang="en-US" sz="2000" b="1" dirty="0"/>
          </a:p>
        </p:txBody>
      </p:sp>
      <p:pic>
        <p:nvPicPr>
          <p:cNvPr id="14338" name="Picture 2" descr="D:\Erlangga\23 maret\476px-Cyclic_Photophosphorylation.svg.png"/>
          <p:cNvPicPr>
            <a:picLocks noChangeAspect="1" noChangeArrowheads="1"/>
          </p:cNvPicPr>
          <p:nvPr/>
        </p:nvPicPr>
        <p:blipFill>
          <a:blip r:embed="rId2"/>
          <a:srcRect/>
          <a:stretch>
            <a:fillRect/>
          </a:stretch>
        </p:blipFill>
        <p:spPr bwMode="auto">
          <a:xfrm>
            <a:off x="849589" y="2621420"/>
            <a:ext cx="7456085" cy="3553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37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 calcmode="lin" valueType="num">
                                      <p:cBhvr>
                                        <p:cTn id="12" dur="500" fill="hold"/>
                                        <p:tgtEl>
                                          <p:spTgt spid="14338"/>
                                        </p:tgtEl>
                                        <p:attrNameLst>
                                          <p:attrName>ppt_w</p:attrName>
                                        </p:attrNameLst>
                                      </p:cBhvr>
                                      <p:tavLst>
                                        <p:tav tm="0">
                                          <p:val>
                                            <p:fltVal val="0"/>
                                          </p:val>
                                        </p:tav>
                                        <p:tav tm="100000">
                                          <p:val>
                                            <p:strVal val="#ppt_w"/>
                                          </p:val>
                                        </p:tav>
                                      </p:tavLst>
                                    </p:anim>
                                    <p:anim calcmode="lin" valueType="num">
                                      <p:cBhvr>
                                        <p:cTn id="13" dur="500" fill="hold"/>
                                        <p:tgtEl>
                                          <p:spTgt spid="143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9512" y="1700808"/>
            <a:ext cx="2664296" cy="856818"/>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D. Tahapan Reaksi</a:t>
            </a:r>
          </a:p>
          <a:p>
            <a:r>
              <a:rPr lang="id-ID" sz="2300" b="1" dirty="0">
                <a:solidFill>
                  <a:schemeClr val="accent5"/>
                </a:solidFill>
              </a:rPr>
              <a:t>Fotosintesis</a:t>
            </a:r>
            <a:endParaRPr lang="en-US" sz="2300" b="1" dirty="0">
              <a:solidFill>
                <a:schemeClr val="accent5"/>
              </a:solidFill>
            </a:endParaRPr>
          </a:p>
        </p:txBody>
      </p:sp>
      <p:sp>
        <p:nvSpPr>
          <p:cNvPr id="5" name="Title 1"/>
          <p:cNvSpPr>
            <a:spLocks noGrp="1"/>
          </p:cNvSpPr>
          <p:nvPr>
            <p:ph type="title"/>
          </p:nvPr>
        </p:nvSpPr>
        <p:spPr>
          <a:xfrm>
            <a:off x="0" y="-315416"/>
            <a:ext cx="3563888" cy="609197"/>
          </a:xfrm>
          <a:solidFill>
            <a:schemeClr val="accent1">
              <a:lumMod val="60000"/>
              <a:lumOff val="40000"/>
            </a:schemeClr>
          </a:solidFill>
        </p:spPr>
        <p:txBody>
          <a:bodyPr>
            <a:normAutofit fontScale="90000"/>
          </a:bodyPr>
          <a:lstStyle/>
          <a:p>
            <a:pPr algn="l"/>
            <a:r>
              <a:rPr lang="id-ID" b="1" dirty="0" smtClean="0">
                <a:solidFill>
                  <a:schemeClr val="accent5"/>
                </a:solidFill>
              </a:rPr>
              <a:t>VI. Anabolisme</a:t>
            </a:r>
            <a:endParaRPr lang="en-US" b="1" dirty="0">
              <a:solidFill>
                <a:schemeClr val="accent5"/>
              </a:solidFill>
            </a:endParaRPr>
          </a:p>
        </p:txBody>
      </p:sp>
      <p:sp>
        <p:nvSpPr>
          <p:cNvPr id="6" name="Content Placeholder 2"/>
          <p:cNvSpPr txBox="1">
            <a:spLocks/>
          </p:cNvSpPr>
          <p:nvPr/>
        </p:nvSpPr>
        <p:spPr>
          <a:xfrm>
            <a:off x="179513" y="3066705"/>
            <a:ext cx="2952328" cy="580189"/>
          </a:xfrm>
          <a:prstGeom prst="rect">
            <a:avLst/>
          </a:prstGeom>
        </p:spPr>
        <p:txBody>
          <a:bodyPr vert="horz" lIns="76807" tIns="38404" rIns="76807" bIns="38404" rtlCol="0">
            <a:normAutofit lnSpcReduction="10000"/>
          </a:bodyPr>
          <a:lstStyle/>
          <a:p>
            <a:pPr defTabSz="768074">
              <a:lnSpc>
                <a:spcPct val="90000"/>
              </a:lnSpc>
              <a:spcBef>
                <a:spcPts val="840"/>
              </a:spcBef>
              <a:defRPr/>
            </a:pPr>
            <a:r>
              <a:rPr lang="id-ID" sz="2000" b="1" dirty="0"/>
              <a:t>2. Reaksi Gelap (Siklus Calvin)</a:t>
            </a:r>
          </a:p>
        </p:txBody>
      </p:sp>
      <p:pic>
        <p:nvPicPr>
          <p:cNvPr id="15363" name="Picture 3" descr="D:\Erlangga\23 maret\Calvin-cycle-da.png"/>
          <p:cNvPicPr>
            <a:picLocks noChangeAspect="1" noChangeArrowheads="1"/>
          </p:cNvPicPr>
          <p:nvPr/>
        </p:nvPicPr>
        <p:blipFill>
          <a:blip r:embed="rId2"/>
          <a:srcRect/>
          <a:stretch>
            <a:fillRect/>
          </a:stretch>
        </p:blipFill>
        <p:spPr bwMode="auto">
          <a:xfrm>
            <a:off x="3286770" y="696314"/>
            <a:ext cx="5792196" cy="5892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13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 calcmode="lin" valueType="num">
                                      <p:cBhvr>
                                        <p:cTn id="12" dur="500" fill="hold"/>
                                        <p:tgtEl>
                                          <p:spTgt spid="15363"/>
                                        </p:tgtEl>
                                        <p:attrNameLst>
                                          <p:attrName>ppt_w</p:attrName>
                                        </p:attrNameLst>
                                      </p:cBhvr>
                                      <p:tavLst>
                                        <p:tav tm="0">
                                          <p:val>
                                            <p:fltVal val="0"/>
                                          </p:val>
                                        </p:tav>
                                        <p:tav tm="100000">
                                          <p:val>
                                            <p:strVal val="#ppt_w"/>
                                          </p:val>
                                        </p:tav>
                                      </p:tavLst>
                                    </p:anim>
                                    <p:anim calcmode="lin" valueType="num">
                                      <p:cBhvr>
                                        <p:cTn id="13" dur="500" fill="hold"/>
                                        <p:tgtEl>
                                          <p:spTgt spid="153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88628" y="1236002"/>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D. Tahapan Reaksi Fotosintesis</a:t>
            </a:r>
            <a:endParaRPr lang="en-US" sz="2300" b="1" dirty="0">
              <a:solidFill>
                <a:schemeClr val="accent5"/>
              </a:solidFill>
            </a:endParaRPr>
          </a:p>
        </p:txBody>
      </p:sp>
      <p:sp>
        <p:nvSpPr>
          <p:cNvPr id="5" name="Title 1"/>
          <p:cNvSpPr>
            <a:spLocks noGrp="1"/>
          </p:cNvSpPr>
          <p:nvPr>
            <p:ph type="title"/>
          </p:nvPr>
        </p:nvSpPr>
        <p:spPr>
          <a:xfrm>
            <a:off x="2116884" y="567756"/>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graphicFrame>
        <p:nvGraphicFramePr>
          <p:cNvPr id="6" name="Table 5"/>
          <p:cNvGraphicFramePr>
            <a:graphicFrameLocks noGrp="1"/>
          </p:cNvGraphicFramePr>
          <p:nvPr/>
        </p:nvGraphicFramePr>
        <p:xfrm>
          <a:off x="646029" y="2683476"/>
          <a:ext cx="7808499" cy="3176630"/>
        </p:xfrm>
        <a:graphic>
          <a:graphicData uri="http://schemas.openxmlformats.org/drawingml/2006/table">
            <a:tbl>
              <a:tblPr firstRow="1" bandRow="1">
                <a:tableStyleId>{69012ECD-51FC-41F1-AA8D-1B2483CD663E}</a:tableStyleId>
              </a:tblPr>
              <a:tblGrid>
                <a:gridCol w="2602833"/>
                <a:gridCol w="2602833"/>
                <a:gridCol w="2602833"/>
              </a:tblGrid>
              <a:tr h="624987">
                <a:tc>
                  <a:txBody>
                    <a:bodyPr/>
                    <a:lstStyle/>
                    <a:p>
                      <a:pPr algn="ctr"/>
                      <a:r>
                        <a:rPr lang="id-ID" sz="2300" dirty="0" smtClean="0">
                          <a:solidFill>
                            <a:schemeClr val="tx1"/>
                          </a:solidFill>
                        </a:rPr>
                        <a:t>Perbedaan</a:t>
                      </a:r>
                      <a:endParaRPr lang="id-ID" sz="2300" dirty="0">
                        <a:solidFill>
                          <a:schemeClr val="tx1"/>
                        </a:solidFill>
                      </a:endParaRPr>
                    </a:p>
                  </a:txBody>
                  <a:tcPr marL="68287" marR="68287" marT="43514" marB="43514"/>
                </a:tc>
                <a:tc>
                  <a:txBody>
                    <a:bodyPr/>
                    <a:lstStyle/>
                    <a:p>
                      <a:pPr algn="ctr"/>
                      <a:r>
                        <a:rPr lang="id-ID" sz="2300" dirty="0" smtClean="0">
                          <a:solidFill>
                            <a:schemeClr val="tx1"/>
                          </a:solidFill>
                        </a:rPr>
                        <a:t>Reaksi</a:t>
                      </a:r>
                      <a:r>
                        <a:rPr lang="id-ID" sz="2300" baseline="0" dirty="0" smtClean="0">
                          <a:solidFill>
                            <a:schemeClr val="tx1"/>
                          </a:solidFill>
                        </a:rPr>
                        <a:t> terang</a:t>
                      </a:r>
                      <a:endParaRPr lang="id-ID" sz="2300" dirty="0">
                        <a:solidFill>
                          <a:schemeClr val="tx1"/>
                        </a:solidFill>
                      </a:endParaRPr>
                    </a:p>
                  </a:txBody>
                  <a:tcPr marL="68287" marR="68287" marT="43514" marB="43514"/>
                </a:tc>
                <a:tc>
                  <a:txBody>
                    <a:bodyPr/>
                    <a:lstStyle/>
                    <a:p>
                      <a:pPr algn="ctr"/>
                      <a:r>
                        <a:rPr lang="id-ID" sz="2300" dirty="0" smtClean="0">
                          <a:solidFill>
                            <a:schemeClr val="tx1"/>
                          </a:solidFill>
                        </a:rPr>
                        <a:t>Reaksi gelap</a:t>
                      </a:r>
                      <a:endParaRPr lang="id-ID" sz="2300" dirty="0">
                        <a:solidFill>
                          <a:schemeClr val="tx1"/>
                        </a:solidFill>
                      </a:endParaRPr>
                    </a:p>
                  </a:txBody>
                  <a:tcPr marL="68287" marR="68287" marT="43514" marB="43514"/>
                </a:tc>
              </a:tr>
              <a:tr h="624987">
                <a:tc>
                  <a:txBody>
                    <a:bodyPr/>
                    <a:lstStyle/>
                    <a:p>
                      <a:r>
                        <a:rPr lang="id-ID" sz="2300" dirty="0" smtClean="0"/>
                        <a:t>Tempat</a:t>
                      </a:r>
                      <a:endParaRPr lang="id-ID" sz="2300" dirty="0"/>
                    </a:p>
                  </a:txBody>
                  <a:tcPr marL="68287" marR="68287" marT="43514" marB="43514"/>
                </a:tc>
                <a:tc>
                  <a:txBody>
                    <a:bodyPr/>
                    <a:lstStyle/>
                    <a:p>
                      <a:r>
                        <a:rPr lang="id-ID" sz="2300" dirty="0" smtClean="0"/>
                        <a:t>Grana </a:t>
                      </a:r>
                      <a:endParaRPr lang="id-ID" sz="2300" dirty="0"/>
                    </a:p>
                  </a:txBody>
                  <a:tcPr marL="68287" marR="68287" marT="43514" marB="43514"/>
                </a:tc>
                <a:tc>
                  <a:txBody>
                    <a:bodyPr/>
                    <a:lstStyle/>
                    <a:p>
                      <a:r>
                        <a:rPr lang="id-ID" sz="2300" dirty="0" smtClean="0"/>
                        <a:t>Stroma </a:t>
                      </a:r>
                      <a:endParaRPr lang="id-ID" sz="2300" dirty="0"/>
                    </a:p>
                  </a:txBody>
                  <a:tcPr marL="68287" marR="68287" marT="43514" marB="43514"/>
                </a:tc>
              </a:tr>
              <a:tr h="783253">
                <a:tc>
                  <a:txBody>
                    <a:bodyPr/>
                    <a:lstStyle/>
                    <a:p>
                      <a:r>
                        <a:rPr lang="id-ID" sz="2300" dirty="0" smtClean="0"/>
                        <a:t>Memerlukan</a:t>
                      </a:r>
                      <a:endParaRPr lang="id-ID" sz="2300" dirty="0"/>
                    </a:p>
                  </a:txBody>
                  <a:tcPr marL="68287" marR="68287" marT="43514" marB="43514"/>
                </a:tc>
                <a:tc>
                  <a:txBody>
                    <a:bodyPr/>
                    <a:lstStyle/>
                    <a:p>
                      <a:r>
                        <a:rPr lang="id-ID" sz="2300" dirty="0" smtClean="0"/>
                        <a:t>H</a:t>
                      </a:r>
                      <a:r>
                        <a:rPr lang="id-ID" sz="2300" baseline="-25000" dirty="0" smtClean="0"/>
                        <a:t>2</a:t>
                      </a:r>
                      <a:r>
                        <a:rPr lang="id-ID" sz="2300" dirty="0" smtClean="0"/>
                        <a:t>O, ADP, dan cahaya matahari</a:t>
                      </a:r>
                      <a:endParaRPr lang="id-ID" sz="2300" dirty="0"/>
                    </a:p>
                  </a:txBody>
                  <a:tcPr marL="68287" marR="68287" marT="43514" marB="43514"/>
                </a:tc>
                <a:tc>
                  <a:txBody>
                    <a:bodyPr/>
                    <a:lstStyle/>
                    <a:p>
                      <a:r>
                        <a:rPr lang="id-ID" sz="2300" dirty="0" smtClean="0"/>
                        <a:t>CO</a:t>
                      </a:r>
                      <a:r>
                        <a:rPr lang="id-ID" sz="2300" baseline="-25000" dirty="0" smtClean="0"/>
                        <a:t>2</a:t>
                      </a:r>
                      <a:r>
                        <a:rPr lang="id-ID" sz="2300" dirty="0" smtClean="0"/>
                        <a:t>, ATP, dan NADPH</a:t>
                      </a:r>
                      <a:endParaRPr lang="id-ID" sz="2300" dirty="0"/>
                    </a:p>
                  </a:txBody>
                  <a:tcPr marL="68287" marR="68287" marT="43514" marB="43514"/>
                </a:tc>
              </a:tr>
              <a:tr h="849744">
                <a:tc>
                  <a:txBody>
                    <a:bodyPr/>
                    <a:lstStyle/>
                    <a:p>
                      <a:r>
                        <a:rPr lang="id-ID" sz="2300" dirty="0" smtClean="0"/>
                        <a:t>Menghasilkan </a:t>
                      </a:r>
                      <a:endParaRPr lang="id-ID" sz="2300" dirty="0"/>
                    </a:p>
                  </a:txBody>
                  <a:tcPr marL="68287" marR="68287" marT="43514" marB="43514"/>
                </a:tc>
                <a:tc>
                  <a:txBody>
                    <a:bodyPr/>
                    <a:lstStyle/>
                    <a:p>
                      <a:r>
                        <a:rPr lang="id-ID" sz="2300" dirty="0" smtClean="0"/>
                        <a:t>NADPH, ATP, dan O</a:t>
                      </a:r>
                      <a:r>
                        <a:rPr lang="id-ID" sz="2300" baseline="-25000" dirty="0" smtClean="0"/>
                        <a:t>2</a:t>
                      </a:r>
                      <a:endParaRPr lang="id-ID" sz="2300" baseline="-25000" dirty="0"/>
                    </a:p>
                  </a:txBody>
                  <a:tcPr marL="68287" marR="68287" marT="43514" marB="43514"/>
                </a:tc>
                <a:tc>
                  <a:txBody>
                    <a:bodyPr/>
                    <a:lstStyle/>
                    <a:p>
                      <a:r>
                        <a:rPr lang="id-ID" sz="2300" dirty="0" smtClean="0"/>
                        <a:t>Gliseraldehida</a:t>
                      </a:r>
                      <a:r>
                        <a:rPr lang="id-ID" sz="2300" baseline="0" dirty="0" smtClean="0"/>
                        <a:t> 3-fosfat, ADP, dan NADP</a:t>
                      </a:r>
                      <a:r>
                        <a:rPr lang="id-ID" sz="2300" baseline="30000" dirty="0" smtClean="0"/>
                        <a:t>+</a:t>
                      </a:r>
                      <a:endParaRPr lang="id-ID" sz="2300" baseline="30000" dirty="0"/>
                    </a:p>
                  </a:txBody>
                  <a:tcPr marL="68287" marR="68287" marT="43514" marB="43514"/>
                </a:tc>
              </a:tr>
            </a:tbl>
          </a:graphicData>
        </a:graphic>
      </p:graphicFrame>
      <p:sp>
        <p:nvSpPr>
          <p:cNvPr id="7" name="Content Placeholder 2"/>
          <p:cNvSpPr txBox="1">
            <a:spLocks/>
          </p:cNvSpPr>
          <p:nvPr/>
        </p:nvSpPr>
        <p:spPr>
          <a:xfrm>
            <a:off x="601574" y="2072098"/>
            <a:ext cx="6997848" cy="580189"/>
          </a:xfrm>
          <a:prstGeom prst="rect">
            <a:avLst/>
          </a:prstGeom>
        </p:spPr>
        <p:txBody>
          <a:bodyPr vert="horz" lIns="76807" tIns="38404" rIns="76807" bIns="38404" rtlCol="0">
            <a:normAutofit/>
          </a:bodyPr>
          <a:lstStyle/>
          <a:p>
            <a:pPr defTabSz="768074">
              <a:lnSpc>
                <a:spcPct val="90000"/>
              </a:lnSpc>
              <a:spcBef>
                <a:spcPts val="840"/>
              </a:spcBef>
              <a:defRPr/>
            </a:pPr>
            <a:r>
              <a:rPr lang="id-ID" sz="2000" b="1" dirty="0"/>
              <a:t>Perbedaan Reaksi Terang dan Reaksi gelap</a:t>
            </a:r>
          </a:p>
        </p:txBody>
      </p:sp>
    </p:spTree>
    <p:extLst>
      <p:ext uri="{BB962C8B-B14F-4D97-AF65-F5344CB8AC3E}">
        <p14:creationId xmlns:p14="http://schemas.microsoft.com/office/powerpoint/2010/main" val="415071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16884" y="567756"/>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3" name="Content Placeholder 2"/>
          <p:cNvSpPr>
            <a:spLocks noGrp="1"/>
          </p:cNvSpPr>
          <p:nvPr>
            <p:ph idx="1"/>
          </p:nvPr>
        </p:nvSpPr>
        <p:spPr>
          <a:xfrm>
            <a:off x="628651" y="2092820"/>
            <a:ext cx="7886700" cy="4084143"/>
          </a:xfrm>
        </p:spPr>
        <p:txBody>
          <a:bodyPr>
            <a:noAutofit/>
          </a:bodyPr>
          <a:lstStyle/>
          <a:p>
            <a:pPr marL="0" indent="0">
              <a:buNone/>
            </a:pPr>
            <a:r>
              <a:rPr lang="id-ID" sz="2000" dirty="0"/>
              <a:t>Gula berkarbon 3 yang dihasilkan dalam siklus Calvin digunakan oleh tumbuhan untuk menyintesis semua molekul organik sel tumbuh-tumbuhan.</a:t>
            </a:r>
          </a:p>
          <a:p>
            <a:pPr marL="0" indent="0">
              <a:buNone/>
            </a:pPr>
            <a:r>
              <a:rPr lang="id-ID" sz="2000" dirty="0"/>
              <a:t>Sekitar 50% dari senyawa tersebut dikonsumsi sebagai bahan bakar respirasi sel di dalam mitokondria, dan sebagian lagi akan hilang saat terjadi fotorespirasi, yaitu respirasi yang terjadi bersamaan dengan fotosintesis yang terjadi pada siang hari.</a:t>
            </a:r>
          </a:p>
          <a:p>
            <a:pPr marL="0" indent="0">
              <a:buNone/>
            </a:pPr>
            <a:r>
              <a:rPr lang="id-ID" sz="2000" dirty="0"/>
              <a:t>Fotorespirasi akan meningkat jika keadaan lingkungan panas terik dan kering yang menyebabkan stomata tertutup.</a:t>
            </a:r>
          </a:p>
          <a:p>
            <a:pPr marL="0" indent="0">
              <a:buNone/>
            </a:pPr>
            <a:r>
              <a:rPr lang="id-ID" sz="2000" dirty="0"/>
              <a:t>Pada tumbuhan jenis C4 (tumbuhan yang produk fotosintesisnya berupa gula berkarbon 4) dan CAM (</a:t>
            </a:r>
            <a:r>
              <a:rPr lang="id-ID" sz="2000" i="1" dirty="0"/>
              <a:t>crassulacean acid metabolism</a:t>
            </a:r>
            <a:r>
              <a:rPr lang="id-ID" sz="2000" dirty="0"/>
              <a:t>, tumbuhan sukulen), sebagian senyawa organik karbohidrat hasil fotosintesis akan dikirim keluar daun melalui berkas pembuluh floem.</a:t>
            </a:r>
          </a:p>
        </p:txBody>
      </p:sp>
      <p:sp>
        <p:nvSpPr>
          <p:cNvPr id="4" name="Title 1"/>
          <p:cNvSpPr txBox="1">
            <a:spLocks/>
          </p:cNvSpPr>
          <p:nvPr/>
        </p:nvSpPr>
        <p:spPr>
          <a:xfrm>
            <a:off x="2688628" y="1236002"/>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E. Penggunaan Produk Fotosintesis</a:t>
            </a:r>
            <a:endParaRPr lang="en-US" sz="2300" b="1" dirty="0">
              <a:solidFill>
                <a:schemeClr val="accent5"/>
              </a:solidFill>
            </a:endParaRPr>
          </a:p>
        </p:txBody>
      </p:sp>
    </p:spTree>
    <p:extLst>
      <p:ext uri="{BB962C8B-B14F-4D97-AF65-F5344CB8AC3E}">
        <p14:creationId xmlns:p14="http://schemas.microsoft.com/office/powerpoint/2010/main" val="182230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heckerboard(across)">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heckerboard(across)">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checkerboard(across)">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71600" y="1575456"/>
            <a:ext cx="8172400"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F. Faktor-faktor yang Memengaruhi Fotosintesis</a:t>
            </a:r>
            <a:endParaRPr lang="en-US" sz="2300" b="1" dirty="0">
              <a:solidFill>
                <a:schemeClr val="accent5"/>
              </a:solidFill>
            </a:endParaRPr>
          </a:p>
        </p:txBody>
      </p:sp>
      <p:sp>
        <p:nvSpPr>
          <p:cNvPr id="5" name="Title 1"/>
          <p:cNvSpPr>
            <a:spLocks noGrp="1"/>
          </p:cNvSpPr>
          <p:nvPr>
            <p:ph type="title"/>
          </p:nvPr>
        </p:nvSpPr>
        <p:spPr>
          <a:xfrm>
            <a:off x="2116884" y="567756"/>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18" name="Snip and Round Single Corner Rectangle 17"/>
          <p:cNvSpPr/>
          <p:nvPr/>
        </p:nvSpPr>
        <p:spPr>
          <a:xfrm>
            <a:off x="682866" y="3543290"/>
            <a:ext cx="3560657" cy="725234"/>
          </a:xfrm>
          <a:prstGeom prst="snipRoundRect">
            <a:avLst>
              <a:gd name="adj1" fmla="val 50000"/>
              <a:gd name="adj2" fmla="val 50000"/>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algn="ctr"/>
            <a:r>
              <a:rPr lang="id-ID" sz="2300" b="1" dirty="0">
                <a:solidFill>
                  <a:schemeClr val="tx1"/>
                </a:solidFill>
              </a:rPr>
              <a:t>Panjang gelombang cahaya</a:t>
            </a:r>
          </a:p>
        </p:txBody>
      </p:sp>
      <p:sp>
        <p:nvSpPr>
          <p:cNvPr id="19" name="Snip and Round Single Corner Rectangle 18"/>
          <p:cNvSpPr/>
          <p:nvPr/>
        </p:nvSpPr>
        <p:spPr>
          <a:xfrm>
            <a:off x="699125" y="2507240"/>
            <a:ext cx="3560657" cy="725234"/>
          </a:xfrm>
          <a:prstGeom prst="snipRoundRect">
            <a:avLst>
              <a:gd name="adj1" fmla="val 50000"/>
              <a:gd name="adj2" fmla="val 50000"/>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algn="ctr"/>
            <a:r>
              <a:rPr lang="id-ID" sz="2300" b="1" dirty="0">
                <a:solidFill>
                  <a:schemeClr val="tx1"/>
                </a:solidFill>
              </a:rPr>
              <a:t>Intensitas cahaya</a:t>
            </a:r>
          </a:p>
        </p:txBody>
      </p:sp>
      <p:sp>
        <p:nvSpPr>
          <p:cNvPr id="20" name="Snip and Round Single Corner Rectangle 19"/>
          <p:cNvSpPr/>
          <p:nvPr/>
        </p:nvSpPr>
        <p:spPr>
          <a:xfrm>
            <a:off x="699125" y="4600060"/>
            <a:ext cx="3560657" cy="725234"/>
          </a:xfrm>
          <a:prstGeom prst="snipRoundRect">
            <a:avLst>
              <a:gd name="adj1" fmla="val 50000"/>
              <a:gd name="adj2" fmla="val 50000"/>
            </a:avLst>
          </a:prstGeom>
        </p:spPr>
        <p:style>
          <a:lnRef idx="0">
            <a:schemeClr val="accent1"/>
          </a:lnRef>
          <a:fillRef idx="3">
            <a:schemeClr val="accent1"/>
          </a:fillRef>
          <a:effectRef idx="3">
            <a:schemeClr val="accent1"/>
          </a:effectRef>
          <a:fontRef idx="minor">
            <a:schemeClr val="lt1"/>
          </a:fontRef>
        </p:style>
        <p:txBody>
          <a:bodyPr lIns="75228" tIns="37614" rIns="75228" bIns="37614" rtlCol="0" anchor="ctr"/>
          <a:lstStyle/>
          <a:p>
            <a:pPr algn="ctr"/>
            <a:r>
              <a:rPr lang="id-ID" sz="2300" b="1" dirty="0">
                <a:solidFill>
                  <a:schemeClr val="tx1"/>
                </a:solidFill>
              </a:rPr>
              <a:t>Konsentrasi CO</a:t>
            </a:r>
            <a:r>
              <a:rPr lang="id-ID" sz="2300" b="1" baseline="-25000" dirty="0">
                <a:solidFill>
                  <a:schemeClr val="tx1"/>
                </a:solidFill>
              </a:rPr>
              <a:t>2</a:t>
            </a:r>
          </a:p>
        </p:txBody>
      </p:sp>
      <p:sp>
        <p:nvSpPr>
          <p:cNvPr id="21" name="Snip and Round Single Corner Rectangle 20"/>
          <p:cNvSpPr/>
          <p:nvPr/>
        </p:nvSpPr>
        <p:spPr>
          <a:xfrm>
            <a:off x="4617474" y="3543290"/>
            <a:ext cx="3560657" cy="725234"/>
          </a:xfrm>
          <a:prstGeom prst="snipRoundRect">
            <a:avLst>
              <a:gd name="adj1" fmla="val 50000"/>
              <a:gd name="adj2" fmla="val 50000"/>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algn="ctr"/>
            <a:r>
              <a:rPr lang="id-ID" sz="2300" b="1" dirty="0">
                <a:solidFill>
                  <a:schemeClr val="tx1"/>
                </a:solidFill>
              </a:rPr>
              <a:t>Ion anorganik</a:t>
            </a:r>
          </a:p>
        </p:txBody>
      </p:sp>
      <p:sp>
        <p:nvSpPr>
          <p:cNvPr id="22" name="Snip and Round Single Corner Rectangle 21"/>
          <p:cNvSpPr/>
          <p:nvPr/>
        </p:nvSpPr>
        <p:spPr>
          <a:xfrm>
            <a:off x="4633733" y="2507240"/>
            <a:ext cx="3560657" cy="725234"/>
          </a:xfrm>
          <a:prstGeom prst="snipRoundRect">
            <a:avLst>
              <a:gd name="adj1" fmla="val 50000"/>
              <a:gd name="adj2" fmla="val 50000"/>
            </a:avLst>
          </a:prstGeom>
        </p:spPr>
        <p:style>
          <a:lnRef idx="2">
            <a:schemeClr val="accent1"/>
          </a:lnRef>
          <a:fillRef idx="1">
            <a:schemeClr val="lt1"/>
          </a:fillRef>
          <a:effectRef idx="0">
            <a:schemeClr val="accent1"/>
          </a:effectRef>
          <a:fontRef idx="minor">
            <a:schemeClr val="dk1"/>
          </a:fontRef>
        </p:style>
        <p:txBody>
          <a:bodyPr lIns="75228" tIns="37614" rIns="75228" bIns="37614" rtlCol="0" anchor="ctr"/>
          <a:lstStyle/>
          <a:p>
            <a:pPr algn="ctr"/>
            <a:r>
              <a:rPr lang="id-ID" sz="2300" b="1" dirty="0">
                <a:solidFill>
                  <a:schemeClr val="tx1"/>
                </a:solidFill>
              </a:rPr>
              <a:t>Suhu</a:t>
            </a:r>
          </a:p>
        </p:txBody>
      </p:sp>
      <p:sp>
        <p:nvSpPr>
          <p:cNvPr id="23" name="Snip and Round Single Corner Rectangle 22"/>
          <p:cNvSpPr/>
          <p:nvPr/>
        </p:nvSpPr>
        <p:spPr>
          <a:xfrm>
            <a:off x="4617473" y="4579339"/>
            <a:ext cx="3560657" cy="725234"/>
          </a:xfrm>
          <a:prstGeom prst="snipRoundRect">
            <a:avLst>
              <a:gd name="adj1" fmla="val 50000"/>
              <a:gd name="adj2" fmla="val 50000"/>
            </a:avLst>
          </a:prstGeom>
        </p:spPr>
        <p:style>
          <a:lnRef idx="0">
            <a:schemeClr val="accent1"/>
          </a:lnRef>
          <a:fillRef idx="3">
            <a:schemeClr val="accent1"/>
          </a:fillRef>
          <a:effectRef idx="3">
            <a:schemeClr val="accent1"/>
          </a:effectRef>
          <a:fontRef idx="minor">
            <a:schemeClr val="lt1"/>
          </a:fontRef>
        </p:style>
        <p:txBody>
          <a:bodyPr lIns="75228" tIns="37614" rIns="75228" bIns="37614" rtlCol="0" anchor="ctr"/>
          <a:lstStyle/>
          <a:p>
            <a:pPr algn="ctr"/>
            <a:r>
              <a:rPr lang="id-ID" sz="2300" b="1" dirty="0">
                <a:solidFill>
                  <a:schemeClr val="tx1"/>
                </a:solidFill>
              </a:rPr>
              <a:t>Zat inhibitor</a:t>
            </a:r>
          </a:p>
        </p:txBody>
      </p:sp>
    </p:spTree>
    <p:extLst>
      <p:ext uri="{BB962C8B-B14F-4D97-AF65-F5344CB8AC3E}">
        <p14:creationId xmlns:p14="http://schemas.microsoft.com/office/powerpoint/2010/main" val="242820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heckerboard(across)">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heckerboard(across)">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heckerboard(across)">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16884" y="567756"/>
            <a:ext cx="7027116" cy="609197"/>
          </a:xfrm>
          <a:solidFill>
            <a:schemeClr val="accent1">
              <a:lumMod val="60000"/>
              <a:lumOff val="40000"/>
            </a:schemeClr>
          </a:solidFill>
        </p:spPr>
        <p:txBody>
          <a:bodyPr>
            <a:normAutofit fontScale="90000"/>
          </a:bodyPr>
          <a:lstStyle/>
          <a:p>
            <a:r>
              <a:rPr lang="id-ID" b="1" dirty="0" smtClean="0">
                <a:solidFill>
                  <a:schemeClr val="accent5"/>
                </a:solidFill>
              </a:rPr>
              <a:t>VI. Anabolisme</a:t>
            </a:r>
            <a:endParaRPr lang="en-US" b="1" dirty="0">
              <a:solidFill>
                <a:schemeClr val="accent5"/>
              </a:solidFill>
            </a:endParaRPr>
          </a:p>
        </p:txBody>
      </p:sp>
      <p:sp>
        <p:nvSpPr>
          <p:cNvPr id="3" name="Content Placeholder 2"/>
          <p:cNvSpPr>
            <a:spLocks noGrp="1"/>
          </p:cNvSpPr>
          <p:nvPr>
            <p:ph idx="1"/>
          </p:nvPr>
        </p:nvSpPr>
        <p:spPr>
          <a:xfrm>
            <a:off x="531098" y="2136440"/>
            <a:ext cx="7045461" cy="826662"/>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pPr marL="0" indent="0">
              <a:buNone/>
            </a:pPr>
            <a:r>
              <a:rPr lang="id-ID" sz="1800" dirty="0"/>
              <a:t>Percobaan oleh </a:t>
            </a:r>
            <a:r>
              <a:rPr lang="id-ID" sz="1800" b="1" dirty="0"/>
              <a:t>Jan Ingenhousz </a:t>
            </a:r>
            <a:r>
              <a:rPr lang="id-ID" sz="1800" dirty="0"/>
              <a:t>membuktikan bahwa fotosintesis menghasilkan oksigen. Organisme yang digunakan adalah tanaman air </a:t>
            </a:r>
            <a:r>
              <a:rPr lang="id-ID" sz="1800" i="1" dirty="0"/>
              <a:t>Hydrilla</a:t>
            </a:r>
            <a:r>
              <a:rPr lang="id-ID" sz="1800" dirty="0"/>
              <a:t> sp.</a:t>
            </a:r>
          </a:p>
        </p:txBody>
      </p:sp>
      <p:sp>
        <p:nvSpPr>
          <p:cNvPr id="5" name="Title 1"/>
          <p:cNvSpPr txBox="1">
            <a:spLocks/>
          </p:cNvSpPr>
          <p:nvPr/>
        </p:nvSpPr>
        <p:spPr>
          <a:xfrm>
            <a:off x="2688628" y="1236002"/>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300" b="1" dirty="0">
                <a:solidFill>
                  <a:schemeClr val="accent5"/>
                </a:solidFill>
              </a:rPr>
              <a:t>G. Pembuktian Fotosintesis</a:t>
            </a:r>
            <a:endParaRPr lang="en-US" sz="2300" b="1" dirty="0">
              <a:solidFill>
                <a:schemeClr val="accent5"/>
              </a:solidFill>
            </a:endParaRPr>
          </a:p>
        </p:txBody>
      </p:sp>
      <p:sp>
        <p:nvSpPr>
          <p:cNvPr id="6" name="Content Placeholder 2"/>
          <p:cNvSpPr txBox="1">
            <a:spLocks/>
          </p:cNvSpPr>
          <p:nvPr/>
        </p:nvSpPr>
        <p:spPr>
          <a:xfrm>
            <a:off x="1398249" y="3441862"/>
            <a:ext cx="7328464" cy="971709"/>
          </a:xfrm>
          <a:prstGeom prst="rect">
            <a:avLst/>
          </a:prstGeom>
        </p:spPr>
        <p:style>
          <a:lnRef idx="1">
            <a:schemeClr val="accent1"/>
          </a:lnRef>
          <a:fillRef idx="2">
            <a:schemeClr val="accent1"/>
          </a:fillRef>
          <a:effectRef idx="1">
            <a:schemeClr val="accent1"/>
          </a:effectRef>
          <a:fontRef idx="minor">
            <a:schemeClr val="dk1"/>
          </a:fontRef>
        </p:style>
        <p:txBody>
          <a:bodyPr vert="horz" lIns="76807" tIns="38404" rIns="76807" bIns="38404" rtlCol="0">
            <a:normAutofit/>
          </a:bodyPr>
          <a:lstStyle/>
          <a:p>
            <a:pPr algn="r" defTabSz="768074">
              <a:lnSpc>
                <a:spcPct val="90000"/>
              </a:lnSpc>
              <a:spcBef>
                <a:spcPts val="840"/>
              </a:spcBef>
              <a:defRPr/>
            </a:pPr>
            <a:r>
              <a:rPr lang="id-ID" dirty="0">
                <a:solidFill>
                  <a:schemeClr val="tx1"/>
                </a:solidFill>
              </a:rPr>
              <a:t>Percobaan oleh </a:t>
            </a:r>
            <a:r>
              <a:rPr lang="id-ID" b="1" dirty="0">
                <a:solidFill>
                  <a:schemeClr val="tx1"/>
                </a:solidFill>
              </a:rPr>
              <a:t>T. W. Engelmann </a:t>
            </a:r>
            <a:r>
              <a:rPr lang="id-ID" dirty="0">
                <a:solidFill>
                  <a:schemeClr val="tx1"/>
                </a:solidFill>
              </a:rPr>
              <a:t>membuktikan bahwa fotosintesis menghasilkan oksigen dan terjadi pada sel yang mengandung klorofil. Organisme yang digunakan yaitu ganggang </a:t>
            </a:r>
            <a:r>
              <a:rPr lang="id-ID" i="1" dirty="0">
                <a:solidFill>
                  <a:schemeClr val="tx1"/>
                </a:solidFill>
              </a:rPr>
              <a:t>Spirogyra</a:t>
            </a:r>
            <a:r>
              <a:rPr lang="id-ID" dirty="0">
                <a:solidFill>
                  <a:schemeClr val="tx1"/>
                </a:solidFill>
              </a:rPr>
              <a:t> sp. dan bakteri aerob.</a:t>
            </a:r>
          </a:p>
        </p:txBody>
      </p:sp>
      <p:sp>
        <p:nvSpPr>
          <p:cNvPr id="7" name="Content Placeholder 2"/>
          <p:cNvSpPr txBox="1">
            <a:spLocks/>
          </p:cNvSpPr>
          <p:nvPr/>
        </p:nvSpPr>
        <p:spPr>
          <a:xfrm>
            <a:off x="579875" y="4913053"/>
            <a:ext cx="6996684" cy="785219"/>
          </a:xfrm>
          <a:prstGeom prst="rect">
            <a:avLst/>
          </a:prstGeom>
        </p:spPr>
        <p:style>
          <a:lnRef idx="0">
            <a:schemeClr val="accent1"/>
          </a:lnRef>
          <a:fillRef idx="3">
            <a:schemeClr val="accent1"/>
          </a:fillRef>
          <a:effectRef idx="3">
            <a:schemeClr val="accent1"/>
          </a:effectRef>
          <a:fontRef idx="minor">
            <a:schemeClr val="lt1"/>
          </a:fontRef>
        </p:style>
        <p:txBody>
          <a:bodyPr vert="horz" lIns="76807" tIns="38404" rIns="76807" bIns="38404" rtlCol="0">
            <a:normAutofit/>
          </a:bodyPr>
          <a:lstStyle/>
          <a:p>
            <a:pPr defTabSz="768074">
              <a:lnSpc>
                <a:spcPct val="90000"/>
              </a:lnSpc>
              <a:spcBef>
                <a:spcPts val="840"/>
              </a:spcBef>
              <a:defRPr/>
            </a:pPr>
            <a:r>
              <a:rPr lang="id-ID" dirty="0">
                <a:solidFill>
                  <a:schemeClr val="tx1"/>
                </a:solidFill>
              </a:rPr>
              <a:t>Percobaan oleh </a:t>
            </a:r>
            <a:r>
              <a:rPr lang="id-ID" b="1" dirty="0">
                <a:solidFill>
                  <a:schemeClr val="tx1"/>
                </a:solidFill>
              </a:rPr>
              <a:t>Julius von Sachs </a:t>
            </a:r>
            <a:r>
              <a:rPr lang="id-ID" dirty="0">
                <a:solidFill>
                  <a:schemeClr val="tx1"/>
                </a:solidFill>
              </a:rPr>
              <a:t>membuktikan bahwa fotosintesis menghasilkan karbohidrat berupa amilum.</a:t>
            </a:r>
          </a:p>
        </p:txBody>
      </p:sp>
    </p:spTree>
    <p:extLst>
      <p:ext uri="{BB962C8B-B14F-4D97-AF65-F5344CB8AC3E}">
        <p14:creationId xmlns:p14="http://schemas.microsoft.com/office/powerpoint/2010/main" val="19979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blinds(horizontal)">
                                      <p:cBhvr>
                                        <p:cTn id="13" dur="500"/>
                                        <p:tgtEl>
                                          <p:spTgt spid="3">
                                            <p:bg/>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30693" y="1340768"/>
            <a:ext cx="4815835" cy="445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pPr algn="ctr"/>
            <a:r>
              <a:rPr lang="id-ID" sz="2400" b="1" dirty="0" smtClean="0"/>
              <a:t>METABOLISME</a:t>
            </a:r>
            <a:endParaRPr lang="en-US" sz="2400" b="1" dirty="0"/>
          </a:p>
        </p:txBody>
      </p:sp>
      <p:sp>
        <p:nvSpPr>
          <p:cNvPr id="13" name="Rectangle 12"/>
          <p:cNvSpPr/>
          <p:nvPr/>
        </p:nvSpPr>
        <p:spPr>
          <a:xfrm>
            <a:off x="1907704" y="2165325"/>
            <a:ext cx="5544616" cy="1377962"/>
          </a:xfrm>
          <a:prstGeom prst="rect">
            <a:avLst/>
          </a:prstGeom>
          <a:ln/>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algn="ctr"/>
            <a:r>
              <a:rPr lang="id-ID" sz="2400" dirty="0"/>
              <a:t>Adalah reaksi-reaksi kimiawi untuk mengubah zat-zat yang menghasilkan energi maupun memerlukan energi yang terjadi di dalam sel-sel tubuh</a:t>
            </a:r>
            <a:r>
              <a:rPr lang="id-ID" sz="1600" dirty="0"/>
              <a:t>.</a:t>
            </a:r>
            <a:endParaRPr lang="en-US" dirty="0"/>
          </a:p>
        </p:txBody>
      </p:sp>
      <p:sp>
        <p:nvSpPr>
          <p:cNvPr id="17" name="Title 1"/>
          <p:cNvSpPr>
            <a:spLocks noGrp="1"/>
          </p:cNvSpPr>
          <p:nvPr>
            <p:ph type="title"/>
          </p:nvPr>
        </p:nvSpPr>
        <p:spPr>
          <a:xfrm>
            <a:off x="1763688" y="404665"/>
            <a:ext cx="7380312" cy="813730"/>
          </a:xfrm>
          <a:solidFill>
            <a:schemeClr val="accent1">
              <a:lumMod val="60000"/>
              <a:lumOff val="40000"/>
            </a:schemeClr>
          </a:solidFill>
        </p:spPr>
        <p:txBody>
          <a:bodyPr>
            <a:normAutofit/>
          </a:bodyPr>
          <a:lstStyle/>
          <a:p>
            <a:r>
              <a:rPr lang="id-ID" b="1" dirty="0" smtClean="0">
                <a:solidFill>
                  <a:schemeClr val="accent5"/>
                </a:solidFill>
              </a:rPr>
              <a:t>I. Pengertian Metabolisme</a:t>
            </a:r>
            <a:endParaRPr lang="en-US" b="1" dirty="0">
              <a:solidFill>
                <a:schemeClr val="accent5"/>
              </a:solidFill>
            </a:endParaRPr>
          </a:p>
        </p:txBody>
      </p:sp>
      <p:sp>
        <p:nvSpPr>
          <p:cNvPr id="12" name="Rectangle 11"/>
          <p:cNvSpPr/>
          <p:nvPr/>
        </p:nvSpPr>
        <p:spPr>
          <a:xfrm>
            <a:off x="517021" y="4082034"/>
            <a:ext cx="3858186" cy="445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pPr algn="ctr"/>
            <a:r>
              <a:rPr lang="id-ID" sz="2400" b="1" dirty="0" smtClean="0"/>
              <a:t>KATABOLISME</a:t>
            </a:r>
            <a:endParaRPr lang="en-US" sz="2400" b="1" dirty="0"/>
          </a:p>
        </p:txBody>
      </p:sp>
      <p:sp>
        <p:nvSpPr>
          <p:cNvPr id="15" name="Rectangle 14"/>
          <p:cNvSpPr/>
          <p:nvPr/>
        </p:nvSpPr>
        <p:spPr>
          <a:xfrm>
            <a:off x="323529" y="4671532"/>
            <a:ext cx="4277688" cy="1997828"/>
          </a:xfrm>
          <a:prstGeom prst="rect">
            <a:avLst/>
          </a:prstGeom>
          <a:ln/>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r>
              <a:rPr lang="id-ID" sz="2400" dirty="0"/>
              <a:t>Adalah reaksi penguraian senyawa-senyawa kompleks menjadi senyawa-senyawa yang lebih sederhana dan menghasilkan energi (reaksi eksergonik).</a:t>
            </a:r>
            <a:endParaRPr lang="en-US" sz="2400" dirty="0"/>
          </a:p>
        </p:txBody>
      </p:sp>
      <p:sp>
        <p:nvSpPr>
          <p:cNvPr id="16" name="Rectangle 15"/>
          <p:cNvSpPr/>
          <p:nvPr/>
        </p:nvSpPr>
        <p:spPr>
          <a:xfrm>
            <a:off x="4630475" y="4061961"/>
            <a:ext cx="3858186" cy="445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pPr algn="ctr"/>
            <a:r>
              <a:rPr lang="id-ID" sz="2400" b="1" dirty="0" smtClean="0"/>
              <a:t>ANABOLISME</a:t>
            </a:r>
            <a:endParaRPr lang="en-US" sz="2400" b="1" dirty="0"/>
          </a:p>
        </p:txBody>
      </p:sp>
      <p:sp>
        <p:nvSpPr>
          <p:cNvPr id="18" name="Rectangle 17"/>
          <p:cNvSpPr/>
          <p:nvPr/>
        </p:nvSpPr>
        <p:spPr>
          <a:xfrm>
            <a:off x="4638611" y="4653136"/>
            <a:ext cx="4109853" cy="2017902"/>
          </a:xfrm>
          <a:prstGeom prst="rect">
            <a:avLst/>
          </a:prstGeom>
          <a:ln/>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pPr algn="ctr"/>
            <a:r>
              <a:rPr lang="id-ID" sz="2400" dirty="0"/>
              <a:t>Adalah reaksi penyusunan senyawa-senyawa sederhana menjadi senyawa yang lebih kompleks dan memerlukan energi (reaksi endergonik).</a:t>
            </a:r>
            <a:endParaRPr lang="en-US" sz="2400" dirty="0"/>
          </a:p>
        </p:txBody>
      </p:sp>
      <p:cxnSp>
        <p:nvCxnSpPr>
          <p:cNvPr id="20" name="Straight Connector 19"/>
          <p:cNvCxnSpPr/>
          <p:nvPr/>
        </p:nvCxnSpPr>
        <p:spPr>
          <a:xfrm flipV="1">
            <a:off x="2471324" y="3709059"/>
            <a:ext cx="40809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p:cNvCxnSpPr>
          <p:nvPr/>
        </p:nvCxnSpPr>
        <p:spPr>
          <a:xfrm flipH="1">
            <a:off x="4601216" y="3543287"/>
            <a:ext cx="78796" cy="165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2267154" y="3888016"/>
            <a:ext cx="393700" cy="35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331833" y="3888017"/>
            <a:ext cx="393700" cy="357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7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7" grpId="0" animBg="1"/>
      <p:bldP spid="12" grpId="0" animBg="1"/>
      <p:bldP spid="15" grpId="0" animBg="1"/>
      <p:bldP spid="16"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268760"/>
            <a:ext cx="7920880" cy="4104456"/>
          </a:xfrm>
        </p:spPr>
        <p:txBody>
          <a:bodyPr>
            <a:normAutofit lnSpcReduction="10000"/>
          </a:bodyPr>
          <a:lstStyle/>
          <a:p>
            <a:pPr marL="45720" indent="0" algn="ctr">
              <a:buNone/>
            </a:pPr>
            <a:r>
              <a:rPr lang="en-ID" sz="3600" dirty="0" smtClean="0">
                <a:solidFill>
                  <a:srgbClr val="002060"/>
                </a:solidFill>
              </a:rPr>
              <a:t>PANTUN PENUTUP</a:t>
            </a:r>
          </a:p>
          <a:p>
            <a:pPr marL="45720" indent="0">
              <a:buNone/>
            </a:pPr>
            <a:endParaRPr lang="en-ID" sz="3200" dirty="0" smtClean="0">
              <a:solidFill>
                <a:srgbClr val="002060"/>
              </a:solidFill>
            </a:endParaRPr>
          </a:p>
          <a:p>
            <a:pPr marL="45720" indent="0">
              <a:buNone/>
            </a:pPr>
            <a:r>
              <a:rPr lang="en-ID" sz="3200" dirty="0" smtClean="0">
                <a:solidFill>
                  <a:srgbClr val="002060"/>
                </a:solidFill>
              </a:rPr>
              <a:t>JALAN-JALAN KE PAPUA</a:t>
            </a:r>
          </a:p>
          <a:p>
            <a:pPr marL="45720" indent="0">
              <a:buNone/>
            </a:pPr>
            <a:r>
              <a:rPr lang="en-ID" sz="3200" dirty="0" smtClean="0">
                <a:solidFill>
                  <a:srgbClr val="002060"/>
                </a:solidFill>
              </a:rPr>
              <a:t>CUKUP SEKIAN DAN SAMPAI JUMPA</a:t>
            </a:r>
          </a:p>
          <a:p>
            <a:pPr marL="45720" indent="0" algn="ctr">
              <a:buNone/>
            </a:pPr>
            <a:endParaRPr lang="en-ID" sz="2800" dirty="0" smtClean="0">
              <a:solidFill>
                <a:srgbClr val="002060"/>
              </a:solidFill>
            </a:endParaRPr>
          </a:p>
          <a:p>
            <a:pPr marL="45720" indent="0" algn="ctr">
              <a:buNone/>
            </a:pPr>
            <a:endParaRPr lang="en-ID" sz="2800" dirty="0">
              <a:solidFill>
                <a:srgbClr val="002060"/>
              </a:solidFill>
            </a:endParaRPr>
          </a:p>
          <a:p>
            <a:pPr marL="45720" indent="0" algn="ctr">
              <a:buNone/>
            </a:pPr>
            <a:r>
              <a:rPr lang="en-ID" sz="2800" dirty="0" smtClean="0">
                <a:solidFill>
                  <a:srgbClr val="002060"/>
                </a:solidFill>
              </a:rPr>
              <a:t>TERIMA KASIH</a:t>
            </a:r>
          </a:p>
          <a:p>
            <a:pPr marL="45720" indent="0" algn="ctr">
              <a:buNone/>
            </a:pPr>
            <a:r>
              <a:rPr lang="en-ID" sz="2800" dirty="0" smtClean="0">
                <a:solidFill>
                  <a:srgbClr val="002060"/>
                </a:solidFill>
              </a:rPr>
              <a:t>BU RIANA</a:t>
            </a:r>
          </a:p>
          <a:p>
            <a:pPr marL="45720" indent="0">
              <a:buNone/>
            </a:pPr>
            <a:endParaRPr lang="en-US" sz="3200" dirty="0">
              <a:solidFill>
                <a:srgbClr val="002060"/>
              </a:solidFill>
            </a:endParaRPr>
          </a:p>
        </p:txBody>
      </p:sp>
    </p:spTree>
    <p:extLst>
      <p:ext uri="{BB962C8B-B14F-4D97-AF65-F5344CB8AC3E}">
        <p14:creationId xmlns:p14="http://schemas.microsoft.com/office/powerpoint/2010/main" val="254598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88628" y="3556751"/>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A. Klasifikasi Enzim</a:t>
            </a:r>
            <a:endParaRPr lang="en-US" sz="2800" b="1" dirty="0">
              <a:solidFill>
                <a:schemeClr val="accent5"/>
              </a:solidFill>
            </a:endParaRPr>
          </a:p>
        </p:txBody>
      </p:sp>
      <p:sp>
        <p:nvSpPr>
          <p:cNvPr id="8" name="Title 1"/>
          <p:cNvSpPr>
            <a:spLocks noGrp="1"/>
          </p:cNvSpPr>
          <p:nvPr>
            <p:ph type="title"/>
          </p:nvPr>
        </p:nvSpPr>
        <p:spPr>
          <a:xfrm>
            <a:off x="2116884" y="260648"/>
            <a:ext cx="7027116" cy="609197"/>
          </a:xfrm>
          <a:solidFill>
            <a:schemeClr val="accent1">
              <a:lumMod val="60000"/>
              <a:lumOff val="40000"/>
            </a:schemeClr>
          </a:solidFill>
        </p:spPr>
        <p:txBody>
          <a:bodyPr>
            <a:noAutofit/>
          </a:bodyPr>
          <a:lstStyle/>
          <a:p>
            <a:r>
              <a:rPr lang="id-ID" sz="4400" b="1" dirty="0" smtClean="0">
                <a:solidFill>
                  <a:schemeClr val="accent5"/>
                </a:solidFill>
              </a:rPr>
              <a:t>II. Enzim</a:t>
            </a:r>
            <a:endParaRPr lang="en-US" sz="4400" b="1" dirty="0">
              <a:solidFill>
                <a:schemeClr val="accent5"/>
              </a:solidFill>
            </a:endParaRPr>
          </a:p>
        </p:txBody>
      </p:sp>
      <p:sp>
        <p:nvSpPr>
          <p:cNvPr id="9" name="Rectangle 8"/>
          <p:cNvSpPr/>
          <p:nvPr/>
        </p:nvSpPr>
        <p:spPr>
          <a:xfrm>
            <a:off x="179512" y="1124744"/>
            <a:ext cx="5319855" cy="1183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r>
              <a:rPr lang="id-ID" sz="2400" dirty="0">
                <a:solidFill>
                  <a:schemeClr val="tx1"/>
                </a:solidFill>
              </a:rPr>
              <a:t>Enzim adalah senyawa protein yang diproduksi oleh sel-sel makhluk hidup dan berfungsi sebagai biokatalisator.</a:t>
            </a:r>
            <a:endParaRPr lang="en-US" sz="2400" dirty="0">
              <a:solidFill>
                <a:schemeClr val="tx1"/>
              </a:solidFill>
            </a:endParaRPr>
          </a:p>
        </p:txBody>
      </p:sp>
      <p:sp>
        <p:nvSpPr>
          <p:cNvPr id="10" name="TextBox 9"/>
          <p:cNvSpPr txBox="1"/>
          <p:nvPr/>
        </p:nvSpPr>
        <p:spPr>
          <a:xfrm>
            <a:off x="2258206" y="2204864"/>
            <a:ext cx="5978841" cy="999292"/>
          </a:xfrm>
          <a:prstGeom prst="rect">
            <a:avLst/>
          </a:prstGeom>
          <a:noFill/>
        </p:spPr>
        <p:txBody>
          <a:bodyPr wrap="none" lIns="75228" tIns="37614" rIns="75228" bIns="37614" rtlCol="0">
            <a:spAutoFit/>
          </a:bodyPr>
          <a:lstStyle/>
          <a:p>
            <a:pPr algn="r">
              <a:lnSpc>
                <a:spcPct val="150000"/>
              </a:lnSpc>
            </a:pPr>
            <a:r>
              <a:rPr lang="id-ID" sz="2000" dirty="0"/>
              <a:t>Zat yang dipengaruhi oleh enzim disebut </a:t>
            </a:r>
            <a:r>
              <a:rPr lang="id-ID" sz="2000" b="1" dirty="0"/>
              <a:t>substrat</a:t>
            </a:r>
          </a:p>
          <a:p>
            <a:pPr algn="r">
              <a:lnSpc>
                <a:spcPct val="150000"/>
              </a:lnSpc>
            </a:pPr>
            <a:r>
              <a:rPr lang="id-ID" sz="2000" dirty="0"/>
              <a:t>Hasil reaksi enzim dengan substrat disebut </a:t>
            </a:r>
            <a:r>
              <a:rPr lang="id-ID" sz="2000" b="1" dirty="0"/>
              <a:t>produk</a:t>
            </a:r>
          </a:p>
        </p:txBody>
      </p:sp>
      <p:sp>
        <p:nvSpPr>
          <p:cNvPr id="11" name="Rectangle 10"/>
          <p:cNvSpPr/>
          <p:nvPr/>
        </p:nvSpPr>
        <p:spPr>
          <a:xfrm>
            <a:off x="3059832" y="5638710"/>
            <a:ext cx="5904656" cy="814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r>
              <a:rPr lang="id-ID" sz="2400" b="1" dirty="0">
                <a:solidFill>
                  <a:schemeClr val="tx1"/>
                </a:solidFill>
              </a:rPr>
              <a:t>Enzim ekstraseluler</a:t>
            </a:r>
            <a:r>
              <a:rPr lang="id-ID" sz="2400" dirty="0">
                <a:solidFill>
                  <a:schemeClr val="tx1"/>
                </a:solidFill>
              </a:rPr>
              <a:t>: bekerja di luar sel.</a:t>
            </a:r>
          </a:p>
          <a:p>
            <a:r>
              <a:rPr lang="id-ID" sz="2400" dirty="0">
                <a:solidFill>
                  <a:schemeClr val="tx1"/>
                </a:solidFill>
              </a:rPr>
              <a:t>Contoh: enzim-enzim pencernaan</a:t>
            </a:r>
            <a:endParaRPr lang="en-US" sz="2400" dirty="0">
              <a:solidFill>
                <a:schemeClr val="tx1"/>
              </a:solidFill>
            </a:endParaRPr>
          </a:p>
        </p:txBody>
      </p:sp>
      <p:sp>
        <p:nvSpPr>
          <p:cNvPr id="12" name="Rectangle 11"/>
          <p:cNvSpPr/>
          <p:nvPr/>
        </p:nvSpPr>
        <p:spPr>
          <a:xfrm>
            <a:off x="35495" y="4342566"/>
            <a:ext cx="5880819" cy="814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75228" tIns="37614" rIns="75228" bIns="37614">
            <a:spAutoFit/>
          </a:bodyPr>
          <a:lstStyle/>
          <a:p>
            <a:r>
              <a:rPr lang="id-ID" sz="2400" b="1" dirty="0">
                <a:solidFill>
                  <a:schemeClr val="tx1"/>
                </a:solidFill>
              </a:rPr>
              <a:t>Enzim intraseluler</a:t>
            </a:r>
            <a:r>
              <a:rPr lang="id-ID" sz="2400" dirty="0">
                <a:solidFill>
                  <a:schemeClr val="tx1"/>
                </a:solidFill>
              </a:rPr>
              <a:t>: bekerja di dalam sel.</a:t>
            </a:r>
          </a:p>
          <a:p>
            <a:r>
              <a:rPr lang="id-ID" sz="2400" dirty="0">
                <a:solidFill>
                  <a:schemeClr val="tx1"/>
                </a:solidFill>
              </a:rPr>
              <a:t>Contoh: enzim katalase</a:t>
            </a:r>
            <a:endParaRPr lang="en-US" sz="2400" dirty="0">
              <a:solidFill>
                <a:schemeClr val="tx1"/>
              </a:solidFill>
            </a:endParaRPr>
          </a:p>
        </p:txBody>
      </p:sp>
    </p:spTree>
    <p:extLst>
      <p:ext uri="{BB962C8B-B14F-4D97-AF65-F5344CB8AC3E}">
        <p14:creationId xmlns:p14="http://schemas.microsoft.com/office/powerpoint/2010/main" val="429030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3200" b="1" dirty="0">
                <a:solidFill>
                  <a:schemeClr val="accent5"/>
                </a:solidFill>
              </a:rPr>
              <a:t>B. Komponen Penyusun Enzim</a:t>
            </a:r>
            <a:endParaRPr lang="en-US" sz="3200" b="1" dirty="0">
              <a:solidFill>
                <a:schemeClr val="accent5"/>
              </a:solidFill>
            </a:endParaRPr>
          </a:p>
        </p:txBody>
      </p:sp>
      <p:sp>
        <p:nvSpPr>
          <p:cNvPr id="11" name="Title 1"/>
          <p:cNvSpPr>
            <a:spLocks noGrp="1"/>
          </p:cNvSpPr>
          <p:nvPr>
            <p:ph type="title"/>
          </p:nvPr>
        </p:nvSpPr>
        <p:spPr>
          <a:xfrm>
            <a:off x="2116884" y="260648"/>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grpSp>
        <p:nvGrpSpPr>
          <p:cNvPr id="23" name="Group 22"/>
          <p:cNvGrpSpPr/>
          <p:nvPr/>
        </p:nvGrpSpPr>
        <p:grpSpPr>
          <a:xfrm>
            <a:off x="1040556" y="2279308"/>
            <a:ext cx="7419876" cy="3481128"/>
            <a:chOff x="914399" y="2373084"/>
            <a:chExt cx="9935678" cy="3657602"/>
          </a:xfrm>
        </p:grpSpPr>
        <p:sp>
          <p:nvSpPr>
            <p:cNvPr id="12" name="Rectangle 11"/>
            <p:cNvSpPr/>
            <p:nvPr/>
          </p:nvSpPr>
          <p:spPr>
            <a:xfrm>
              <a:off x="914399" y="3396342"/>
              <a:ext cx="2264229" cy="76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z="2000" b="1" dirty="0">
                  <a:solidFill>
                    <a:schemeClr val="tx1"/>
                  </a:solidFill>
                </a:rPr>
                <a:t>Komponen enzim</a:t>
              </a:r>
            </a:p>
          </p:txBody>
        </p:sp>
        <p:sp>
          <p:nvSpPr>
            <p:cNvPr id="13" name="Rectangle 12"/>
            <p:cNvSpPr/>
            <p:nvPr/>
          </p:nvSpPr>
          <p:spPr>
            <a:xfrm>
              <a:off x="4201887" y="2373084"/>
              <a:ext cx="2264229" cy="76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z="2000" b="1" dirty="0">
                  <a:solidFill>
                    <a:schemeClr val="tx1"/>
                  </a:solidFill>
                </a:rPr>
                <a:t>Apoenzim (protein)</a:t>
              </a:r>
            </a:p>
          </p:txBody>
        </p:sp>
        <p:sp>
          <p:nvSpPr>
            <p:cNvPr id="14" name="Rectangle 13"/>
            <p:cNvSpPr/>
            <p:nvPr/>
          </p:nvSpPr>
          <p:spPr>
            <a:xfrm>
              <a:off x="4223657" y="4288970"/>
              <a:ext cx="2264229" cy="97971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z="2000" b="1" dirty="0">
                  <a:solidFill>
                    <a:schemeClr val="tx1"/>
                  </a:solidFill>
                </a:rPr>
                <a:t>Gugus prostetik (nonprotein)</a:t>
              </a:r>
            </a:p>
          </p:txBody>
        </p:sp>
        <p:sp>
          <p:nvSpPr>
            <p:cNvPr id="15" name="Rectangle 14"/>
            <p:cNvSpPr/>
            <p:nvPr/>
          </p:nvSpPr>
          <p:spPr>
            <a:xfrm>
              <a:off x="7532911" y="3331028"/>
              <a:ext cx="2545779" cy="76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z="2000" b="1" dirty="0">
                  <a:solidFill>
                    <a:schemeClr val="tx1"/>
                  </a:solidFill>
                </a:rPr>
                <a:t>Kofaktor (ion anorganik)</a:t>
              </a:r>
            </a:p>
          </p:txBody>
        </p:sp>
        <p:sp>
          <p:nvSpPr>
            <p:cNvPr id="16" name="Rectangle 15"/>
            <p:cNvSpPr/>
            <p:nvPr/>
          </p:nvSpPr>
          <p:spPr>
            <a:xfrm>
              <a:off x="7554684" y="5268686"/>
              <a:ext cx="3295393" cy="76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sz="2000" b="1" dirty="0">
                  <a:solidFill>
                    <a:schemeClr val="tx1"/>
                  </a:solidFill>
                </a:rPr>
                <a:t>Koenzim (senyawa organik kompleks)</a:t>
              </a:r>
            </a:p>
          </p:txBody>
        </p:sp>
        <p:cxnSp>
          <p:nvCxnSpPr>
            <p:cNvPr id="18" name="Straight Arrow Connector 17"/>
            <p:cNvCxnSpPr>
              <a:stCxn id="12" idx="3"/>
              <a:endCxn id="13" idx="1"/>
            </p:cNvCxnSpPr>
            <p:nvPr/>
          </p:nvCxnSpPr>
          <p:spPr>
            <a:xfrm flipV="1">
              <a:off x="3178628" y="2754084"/>
              <a:ext cx="1023259" cy="1023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3"/>
              <a:endCxn id="14" idx="1"/>
            </p:cNvCxnSpPr>
            <p:nvPr/>
          </p:nvCxnSpPr>
          <p:spPr>
            <a:xfrm>
              <a:off x="3178628" y="3777342"/>
              <a:ext cx="1045029" cy="1001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487885" y="3690256"/>
              <a:ext cx="1023259" cy="1023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487885" y="4713514"/>
              <a:ext cx="1045029" cy="892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688628" y="1052736"/>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C. Sifat-sifat Enzim</a:t>
            </a:r>
            <a:endParaRPr lang="en-US" sz="2800" b="1" dirty="0">
              <a:solidFill>
                <a:schemeClr val="accent5"/>
              </a:solidFill>
            </a:endParaRPr>
          </a:p>
        </p:txBody>
      </p:sp>
      <p:sp>
        <p:nvSpPr>
          <p:cNvPr id="11" name="Title 1"/>
          <p:cNvSpPr>
            <a:spLocks noGrp="1"/>
          </p:cNvSpPr>
          <p:nvPr>
            <p:ph type="title"/>
          </p:nvPr>
        </p:nvSpPr>
        <p:spPr>
          <a:xfrm>
            <a:off x="2116884" y="188640"/>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sp>
        <p:nvSpPr>
          <p:cNvPr id="12" name="Rectangle 11"/>
          <p:cNvSpPr/>
          <p:nvPr/>
        </p:nvSpPr>
        <p:spPr>
          <a:xfrm>
            <a:off x="825936" y="1556792"/>
            <a:ext cx="7706504" cy="814626"/>
          </a:xfrm>
          <a:prstGeom prst="rect">
            <a:avLst/>
          </a:prstGeom>
        </p:spPr>
        <p:style>
          <a:lnRef idx="1">
            <a:schemeClr val="accent1"/>
          </a:lnRef>
          <a:fillRef idx="2">
            <a:schemeClr val="accent1"/>
          </a:fillRef>
          <a:effectRef idx="1">
            <a:schemeClr val="accent1"/>
          </a:effectRef>
          <a:fontRef idx="minor">
            <a:schemeClr val="dk1"/>
          </a:fontRef>
        </p:style>
        <p:txBody>
          <a:bodyPr wrap="square" lIns="75228" tIns="37614" rIns="75228" bIns="37614">
            <a:spAutoFit/>
          </a:bodyPr>
          <a:lstStyle/>
          <a:p>
            <a:r>
              <a:rPr lang="id-ID" sz="2400" dirty="0">
                <a:solidFill>
                  <a:schemeClr val="tx1"/>
                </a:solidFill>
              </a:rPr>
              <a:t>Menggumpal jika dipanaskan. Umumnya akan rusak pada suhu di atas 50</a:t>
            </a:r>
            <a:r>
              <a:rPr lang="id-ID" sz="2400" baseline="30000" dirty="0">
                <a:solidFill>
                  <a:schemeClr val="tx1"/>
                </a:solidFill>
              </a:rPr>
              <a:t>o</a:t>
            </a:r>
            <a:r>
              <a:rPr lang="id-ID" sz="2400" dirty="0">
                <a:solidFill>
                  <a:schemeClr val="tx1"/>
                </a:solidFill>
              </a:rPr>
              <a:t>C</a:t>
            </a:r>
            <a:endParaRPr lang="en-US" sz="2400" dirty="0">
              <a:solidFill>
                <a:schemeClr val="tx1"/>
              </a:solidFill>
            </a:endParaRPr>
          </a:p>
        </p:txBody>
      </p:sp>
      <p:sp>
        <p:nvSpPr>
          <p:cNvPr id="13" name="Rectangle 12"/>
          <p:cNvSpPr/>
          <p:nvPr/>
        </p:nvSpPr>
        <p:spPr>
          <a:xfrm>
            <a:off x="825936" y="2564904"/>
            <a:ext cx="7706503" cy="445295"/>
          </a:xfrm>
          <a:prstGeom prst="rect">
            <a:avLst/>
          </a:prstGeom>
        </p:spPr>
        <p:style>
          <a:lnRef idx="3">
            <a:schemeClr val="lt1"/>
          </a:lnRef>
          <a:fillRef idx="1">
            <a:schemeClr val="accent1"/>
          </a:fillRef>
          <a:effectRef idx="1">
            <a:schemeClr val="accent1"/>
          </a:effectRef>
          <a:fontRef idx="minor">
            <a:schemeClr val="lt1"/>
          </a:fontRef>
        </p:style>
        <p:txBody>
          <a:bodyPr wrap="square" lIns="75228" tIns="37614" rIns="75228" bIns="37614">
            <a:spAutoFit/>
          </a:bodyPr>
          <a:lstStyle/>
          <a:p>
            <a:r>
              <a:rPr lang="id-ID" sz="2400" dirty="0">
                <a:solidFill>
                  <a:schemeClr val="tx1"/>
                </a:solidFill>
              </a:rPr>
              <a:t>Bekerja spesifik, hanya bekerja pada substrat tertentu</a:t>
            </a:r>
            <a:endParaRPr lang="en-US" sz="2400" dirty="0">
              <a:solidFill>
                <a:schemeClr val="tx1"/>
              </a:solidFill>
            </a:endParaRPr>
          </a:p>
        </p:txBody>
      </p:sp>
      <p:sp>
        <p:nvSpPr>
          <p:cNvPr id="14" name="Rectangle 13"/>
          <p:cNvSpPr/>
          <p:nvPr/>
        </p:nvSpPr>
        <p:spPr>
          <a:xfrm>
            <a:off x="825935" y="3140968"/>
            <a:ext cx="7706503" cy="814626"/>
          </a:xfrm>
          <a:prstGeom prst="rect">
            <a:avLst/>
          </a:prstGeom>
        </p:spPr>
        <p:style>
          <a:lnRef idx="0">
            <a:schemeClr val="accent1"/>
          </a:lnRef>
          <a:fillRef idx="3">
            <a:schemeClr val="accent1"/>
          </a:fillRef>
          <a:effectRef idx="3">
            <a:schemeClr val="accent1"/>
          </a:effectRef>
          <a:fontRef idx="minor">
            <a:schemeClr val="lt1"/>
          </a:fontRef>
        </p:style>
        <p:txBody>
          <a:bodyPr wrap="square" lIns="75228" tIns="37614" rIns="75228" bIns="37614">
            <a:spAutoFit/>
          </a:bodyPr>
          <a:lstStyle/>
          <a:p>
            <a:r>
              <a:rPr lang="id-ID" sz="2400" dirty="0">
                <a:solidFill>
                  <a:schemeClr val="tx1"/>
                </a:solidFill>
              </a:rPr>
              <a:t>Berfungsi sebagai katalis yang akan mempercepat reaksi dengan cara menurunkan energi aktivasi (EA)</a:t>
            </a:r>
            <a:endParaRPr lang="en-US" sz="2400" dirty="0">
              <a:solidFill>
                <a:schemeClr val="tx1"/>
              </a:solidFill>
            </a:endParaRPr>
          </a:p>
        </p:txBody>
      </p:sp>
      <p:sp>
        <p:nvSpPr>
          <p:cNvPr id="15" name="Rectangle 14"/>
          <p:cNvSpPr/>
          <p:nvPr/>
        </p:nvSpPr>
        <p:spPr>
          <a:xfrm>
            <a:off x="825936" y="4247807"/>
            <a:ext cx="7706502" cy="814626"/>
          </a:xfrm>
          <a:prstGeom prst="rect">
            <a:avLst/>
          </a:prstGeom>
        </p:spPr>
        <p:style>
          <a:lnRef idx="1">
            <a:schemeClr val="accent1"/>
          </a:lnRef>
          <a:fillRef idx="2">
            <a:schemeClr val="accent1"/>
          </a:fillRef>
          <a:effectRef idx="1">
            <a:schemeClr val="accent1"/>
          </a:effectRef>
          <a:fontRef idx="minor">
            <a:schemeClr val="dk1"/>
          </a:fontRef>
        </p:style>
        <p:txBody>
          <a:bodyPr wrap="square" lIns="75228" tIns="37614" rIns="75228" bIns="37614">
            <a:spAutoFit/>
          </a:bodyPr>
          <a:lstStyle/>
          <a:p>
            <a:r>
              <a:rPr lang="id-ID" sz="2400" dirty="0">
                <a:solidFill>
                  <a:schemeClr val="tx1"/>
                </a:solidFill>
              </a:rPr>
              <a:t>Dapat digunakan berulang kali karena tidak ikut bereaksi</a:t>
            </a:r>
            <a:endParaRPr lang="en-US" sz="2400" dirty="0">
              <a:solidFill>
                <a:schemeClr val="tx1"/>
              </a:solidFill>
            </a:endParaRPr>
          </a:p>
        </p:txBody>
      </p:sp>
      <p:sp>
        <p:nvSpPr>
          <p:cNvPr id="16" name="Rectangle 15"/>
          <p:cNvSpPr/>
          <p:nvPr/>
        </p:nvSpPr>
        <p:spPr>
          <a:xfrm>
            <a:off x="825937" y="5277509"/>
            <a:ext cx="7157090" cy="445295"/>
          </a:xfrm>
          <a:prstGeom prst="rect">
            <a:avLst/>
          </a:prstGeom>
        </p:spPr>
        <p:style>
          <a:lnRef idx="3">
            <a:schemeClr val="lt1"/>
          </a:lnRef>
          <a:fillRef idx="1">
            <a:schemeClr val="accent1"/>
          </a:fillRef>
          <a:effectRef idx="1">
            <a:schemeClr val="accent1"/>
          </a:effectRef>
          <a:fontRef idx="minor">
            <a:schemeClr val="lt1"/>
          </a:fontRef>
        </p:style>
        <p:txBody>
          <a:bodyPr wrap="square" lIns="75228" tIns="37614" rIns="75228" bIns="37614">
            <a:spAutoFit/>
          </a:bodyPr>
          <a:lstStyle/>
          <a:p>
            <a:r>
              <a:rPr lang="id-ID" sz="2400" dirty="0">
                <a:solidFill>
                  <a:schemeClr val="tx1"/>
                </a:solidFill>
              </a:rPr>
              <a:t>Diperlukan dalam jumlah sedikit</a:t>
            </a:r>
            <a:endParaRPr lang="en-US" sz="2400" dirty="0">
              <a:solidFill>
                <a:schemeClr val="tx1"/>
              </a:solidFill>
            </a:endParaRPr>
          </a:p>
        </p:txBody>
      </p:sp>
      <p:sp>
        <p:nvSpPr>
          <p:cNvPr id="17" name="Rectangle 16"/>
          <p:cNvSpPr/>
          <p:nvPr/>
        </p:nvSpPr>
        <p:spPr>
          <a:xfrm>
            <a:off x="842195" y="6069597"/>
            <a:ext cx="7157090" cy="445295"/>
          </a:xfrm>
          <a:prstGeom prst="rect">
            <a:avLst/>
          </a:prstGeom>
        </p:spPr>
        <p:style>
          <a:lnRef idx="0">
            <a:schemeClr val="accent1"/>
          </a:lnRef>
          <a:fillRef idx="3">
            <a:schemeClr val="accent1"/>
          </a:fillRef>
          <a:effectRef idx="3">
            <a:schemeClr val="accent1"/>
          </a:effectRef>
          <a:fontRef idx="minor">
            <a:schemeClr val="lt1"/>
          </a:fontRef>
        </p:style>
        <p:txBody>
          <a:bodyPr wrap="square" lIns="75228" tIns="37614" rIns="75228" bIns="37614">
            <a:spAutoFit/>
          </a:bodyPr>
          <a:lstStyle/>
          <a:p>
            <a:r>
              <a:rPr lang="id-ID" sz="2400" dirty="0">
                <a:solidFill>
                  <a:schemeClr val="tx1"/>
                </a:solidFill>
              </a:rPr>
              <a:t>Umumnya bekerja bolak-balik atau dua arah</a:t>
            </a:r>
            <a:endParaRPr lang="en-US" sz="2400" dirty="0">
              <a:solidFill>
                <a:schemeClr val="tx1"/>
              </a:solidFill>
            </a:endParaRPr>
          </a:p>
        </p:txBody>
      </p:sp>
    </p:spTree>
    <p:extLst>
      <p:ext uri="{BB962C8B-B14F-4D97-AF65-F5344CB8AC3E}">
        <p14:creationId xmlns:p14="http://schemas.microsoft.com/office/powerpoint/2010/main" val="28326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688628" y="1277443"/>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D. Cara Kerja Enzim</a:t>
            </a:r>
            <a:endParaRPr lang="en-US" sz="2800" b="1" dirty="0">
              <a:solidFill>
                <a:schemeClr val="accent5"/>
              </a:solidFill>
            </a:endParaRPr>
          </a:p>
        </p:txBody>
      </p:sp>
      <p:sp>
        <p:nvSpPr>
          <p:cNvPr id="11" name="Title 1"/>
          <p:cNvSpPr>
            <a:spLocks noGrp="1"/>
          </p:cNvSpPr>
          <p:nvPr>
            <p:ph type="title"/>
          </p:nvPr>
        </p:nvSpPr>
        <p:spPr>
          <a:xfrm>
            <a:off x="2116884" y="188640"/>
            <a:ext cx="7027116" cy="609197"/>
          </a:xfrm>
          <a:solidFill>
            <a:schemeClr val="accent1">
              <a:lumMod val="60000"/>
              <a:lumOff val="40000"/>
            </a:schemeClr>
          </a:solidFill>
        </p:spPr>
        <p:txBody>
          <a:bodyPr>
            <a:normAutofit fontScale="90000"/>
          </a:bodyPr>
          <a:lstStyle/>
          <a:p>
            <a:r>
              <a:rPr lang="id-ID" b="1" dirty="0" smtClean="0">
                <a:solidFill>
                  <a:schemeClr val="accent5"/>
                </a:solidFill>
              </a:rPr>
              <a:t>II. Enzim</a:t>
            </a:r>
            <a:endParaRPr lang="en-US" b="1" dirty="0">
              <a:solidFill>
                <a:schemeClr val="accent5"/>
              </a:solidFill>
            </a:endParaRPr>
          </a:p>
        </p:txBody>
      </p:sp>
      <p:sp>
        <p:nvSpPr>
          <p:cNvPr id="13" name="TextBox 12"/>
          <p:cNvSpPr txBox="1"/>
          <p:nvPr/>
        </p:nvSpPr>
        <p:spPr>
          <a:xfrm>
            <a:off x="107504" y="2424355"/>
            <a:ext cx="3707192" cy="2291954"/>
          </a:xfrm>
          <a:prstGeom prst="rect">
            <a:avLst/>
          </a:prstGeom>
          <a:noFill/>
        </p:spPr>
        <p:txBody>
          <a:bodyPr wrap="square" lIns="75228" tIns="37614" rIns="75228" bIns="37614" rtlCol="0">
            <a:spAutoFit/>
          </a:bodyPr>
          <a:lstStyle/>
          <a:p>
            <a:r>
              <a:rPr lang="id-ID" sz="2400" dirty="0"/>
              <a:t>Enzim bekerja dengan cara menurunkan energi aktivasi (EA), yaitu energi yang dibutuhkan agar reaksi kimia tertentu dapat terjadi.</a:t>
            </a:r>
            <a:endParaRPr lang="id-ID" sz="2400" b="1" dirty="0"/>
          </a:p>
        </p:txBody>
      </p:sp>
      <p:pic>
        <p:nvPicPr>
          <p:cNvPr id="1026" name="Picture 2" descr="D:\Erlangga\SMA Kelas 12\BAB 2\2 7.jpg"/>
          <p:cNvPicPr>
            <a:picLocks noChangeAspect="1" noChangeArrowheads="1"/>
          </p:cNvPicPr>
          <p:nvPr/>
        </p:nvPicPr>
        <p:blipFill>
          <a:blip r:embed="rId2"/>
          <a:srcRect/>
          <a:stretch>
            <a:fillRect/>
          </a:stretch>
        </p:blipFill>
        <p:spPr bwMode="auto">
          <a:xfrm>
            <a:off x="4031401" y="1902410"/>
            <a:ext cx="5077103" cy="4838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381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par>
                                <p:cTn id="14" presetID="4" presetClass="entr" presetSubtype="16"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box(in)">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8628" y="908720"/>
            <a:ext cx="6455372" cy="413384"/>
          </a:xfrm>
          <a:prstGeom prst="rect">
            <a:avLst/>
          </a:prstGeom>
          <a:solidFill>
            <a:schemeClr val="accent1">
              <a:lumMod val="40000"/>
              <a:lumOff val="60000"/>
            </a:schemeClr>
          </a:solidFill>
        </p:spPr>
        <p:txBody>
          <a:bodyPr vert="horz" lIns="76807" tIns="38404" rIns="76807" bIns="38404" rtlCol="0" anchor="ctr">
            <a:noAutofit/>
          </a:bodyPr>
          <a:lstStyle>
            <a:lvl1pPr algn="l" defTabSz="933602" rtl="0" eaLnBrk="1" latinLnBrk="0" hangingPunct="1">
              <a:lnSpc>
                <a:spcPct val="90000"/>
              </a:lnSpc>
              <a:spcBef>
                <a:spcPct val="0"/>
              </a:spcBef>
              <a:buNone/>
              <a:defRPr sz="4500" kern="1200">
                <a:solidFill>
                  <a:schemeClr val="tx1"/>
                </a:solidFill>
                <a:latin typeface="+mj-lt"/>
                <a:ea typeface="+mj-ea"/>
                <a:cs typeface="+mj-cs"/>
              </a:defRPr>
            </a:lvl1pPr>
          </a:lstStyle>
          <a:p>
            <a:r>
              <a:rPr lang="id-ID" sz="2800" b="1" dirty="0">
                <a:solidFill>
                  <a:schemeClr val="accent5"/>
                </a:solidFill>
              </a:rPr>
              <a:t>D. Cara Kerja Enzim</a:t>
            </a:r>
            <a:endParaRPr lang="en-US" sz="2800" b="1" dirty="0">
              <a:solidFill>
                <a:schemeClr val="accent5"/>
              </a:solidFill>
            </a:endParaRPr>
          </a:p>
        </p:txBody>
      </p:sp>
      <p:sp>
        <p:nvSpPr>
          <p:cNvPr id="8" name="Title 1"/>
          <p:cNvSpPr>
            <a:spLocks noGrp="1"/>
          </p:cNvSpPr>
          <p:nvPr>
            <p:ph type="title"/>
          </p:nvPr>
        </p:nvSpPr>
        <p:spPr>
          <a:xfrm>
            <a:off x="2116884" y="116632"/>
            <a:ext cx="7027116" cy="609197"/>
          </a:xfrm>
          <a:solidFill>
            <a:schemeClr val="accent1">
              <a:lumMod val="60000"/>
              <a:lumOff val="40000"/>
            </a:schemeClr>
          </a:solidFill>
        </p:spPr>
        <p:txBody>
          <a:bodyPr>
            <a:noAutofit/>
          </a:bodyPr>
          <a:lstStyle/>
          <a:p>
            <a:r>
              <a:rPr lang="id-ID" sz="4000" b="1" dirty="0" smtClean="0">
                <a:solidFill>
                  <a:schemeClr val="accent5"/>
                </a:solidFill>
              </a:rPr>
              <a:t>II. Enzim</a:t>
            </a:r>
            <a:endParaRPr lang="en-US" sz="4000" b="1" dirty="0">
              <a:solidFill>
                <a:schemeClr val="accent5"/>
              </a:solidFill>
            </a:endParaRPr>
          </a:p>
        </p:txBody>
      </p:sp>
      <p:sp>
        <p:nvSpPr>
          <p:cNvPr id="11" name="TextBox 10"/>
          <p:cNvSpPr txBox="1"/>
          <p:nvPr/>
        </p:nvSpPr>
        <p:spPr>
          <a:xfrm>
            <a:off x="323528" y="1399529"/>
            <a:ext cx="3408228" cy="506850"/>
          </a:xfrm>
          <a:prstGeom prst="rect">
            <a:avLst/>
          </a:prstGeom>
          <a:noFill/>
        </p:spPr>
        <p:txBody>
          <a:bodyPr wrap="square" lIns="75228" tIns="37614" rIns="75228" bIns="37614" rtlCol="0">
            <a:spAutoFit/>
          </a:bodyPr>
          <a:lstStyle/>
          <a:p>
            <a:r>
              <a:rPr lang="id-ID" sz="2800" b="1" dirty="0"/>
              <a:t>Teori Kerja Enzim:</a:t>
            </a:r>
          </a:p>
        </p:txBody>
      </p:sp>
      <p:sp>
        <p:nvSpPr>
          <p:cNvPr id="6" name="Rectangle 5"/>
          <p:cNvSpPr/>
          <p:nvPr/>
        </p:nvSpPr>
        <p:spPr>
          <a:xfrm>
            <a:off x="107504" y="1906379"/>
            <a:ext cx="4437963" cy="548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5228" tIns="37614" rIns="75228" bIns="37614" rtlCol="0" anchor="ctr"/>
          <a:lstStyle/>
          <a:p>
            <a:r>
              <a:rPr lang="id-ID" sz="2000" b="1" dirty="0" smtClean="0">
                <a:solidFill>
                  <a:schemeClr val="tx1"/>
                </a:solidFill>
              </a:rPr>
              <a:t>Teori Gembok dengan Anak Kuncinya</a:t>
            </a:r>
            <a:endParaRPr lang="id-ID" sz="2000" b="1" dirty="0">
              <a:solidFill>
                <a:schemeClr val="tx1"/>
              </a:solidFill>
            </a:endParaRPr>
          </a:p>
        </p:txBody>
      </p:sp>
      <p:sp>
        <p:nvSpPr>
          <p:cNvPr id="9" name="Rectangle 8"/>
          <p:cNvSpPr/>
          <p:nvPr/>
        </p:nvSpPr>
        <p:spPr>
          <a:xfrm>
            <a:off x="107504" y="2564904"/>
            <a:ext cx="4293945" cy="1511522"/>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r>
              <a:rPr lang="id-ID" sz="2000" dirty="0" smtClean="0"/>
              <a:t>Enzim memiliki bentuk sisi aktif yang sangat spesifik dan akan berikatan dengan substrat tertentu yang memiliki bentuk molekul yang sesuai.</a:t>
            </a:r>
            <a:endParaRPr lang="id-ID" sz="2000" dirty="0"/>
          </a:p>
        </p:txBody>
      </p:sp>
      <p:sp>
        <p:nvSpPr>
          <p:cNvPr id="12" name="Rectangle 11"/>
          <p:cNvSpPr/>
          <p:nvPr/>
        </p:nvSpPr>
        <p:spPr>
          <a:xfrm>
            <a:off x="4916069" y="1988840"/>
            <a:ext cx="4048419" cy="41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5228" tIns="37614" rIns="75228" bIns="37614" rtlCol="0" anchor="ctr"/>
          <a:lstStyle/>
          <a:p>
            <a:pPr algn="ctr"/>
            <a:r>
              <a:rPr lang="id-ID" sz="2000" b="1" dirty="0" smtClean="0">
                <a:solidFill>
                  <a:schemeClr val="tx1"/>
                </a:solidFill>
              </a:rPr>
              <a:t>Teori Kecocokan Induksi</a:t>
            </a:r>
            <a:endParaRPr lang="id-ID" sz="2000" b="1" dirty="0">
              <a:solidFill>
                <a:schemeClr val="tx1"/>
              </a:solidFill>
            </a:endParaRPr>
          </a:p>
        </p:txBody>
      </p:sp>
      <p:sp>
        <p:nvSpPr>
          <p:cNvPr id="13" name="Rectangle 12"/>
          <p:cNvSpPr/>
          <p:nvPr/>
        </p:nvSpPr>
        <p:spPr>
          <a:xfrm>
            <a:off x="4666249" y="2727769"/>
            <a:ext cx="4370247" cy="989263"/>
          </a:xfrm>
          <a:prstGeom prst="rect">
            <a:avLst/>
          </a:prstGeom>
        </p:spPr>
        <p:style>
          <a:lnRef idx="1">
            <a:schemeClr val="accent1"/>
          </a:lnRef>
          <a:fillRef idx="2">
            <a:schemeClr val="accent1"/>
          </a:fillRef>
          <a:effectRef idx="1">
            <a:schemeClr val="accent1"/>
          </a:effectRef>
          <a:fontRef idx="minor">
            <a:schemeClr val="dk1"/>
          </a:fontRef>
        </p:style>
        <p:txBody>
          <a:bodyPr lIns="75228" tIns="37614" rIns="75228" bIns="37614" rtlCol="0" anchor="ctr"/>
          <a:lstStyle/>
          <a:p>
            <a:r>
              <a:rPr lang="id-ID" sz="2000" dirty="0" smtClean="0"/>
              <a:t>Enzim memiliki bentuk sis aktif yang fleksibel dan akan termodifikasi menyesuaikan bentuk substrat.</a:t>
            </a:r>
            <a:endParaRPr lang="id-ID" sz="2000" dirty="0"/>
          </a:p>
        </p:txBody>
      </p:sp>
      <p:pic>
        <p:nvPicPr>
          <p:cNvPr id="1027" name="Picture 3" descr="D:\Erlangga\23 maret\2 8 1.png"/>
          <p:cNvPicPr>
            <a:picLocks noChangeAspect="1" noChangeArrowheads="1"/>
          </p:cNvPicPr>
          <p:nvPr/>
        </p:nvPicPr>
        <p:blipFill>
          <a:blip r:embed="rId2"/>
          <a:srcRect/>
          <a:stretch>
            <a:fillRect/>
          </a:stretch>
        </p:blipFill>
        <p:spPr bwMode="auto">
          <a:xfrm>
            <a:off x="611560" y="4403433"/>
            <a:ext cx="3331215" cy="2423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descr="D:\Erlangga\23 maret\2 8 2.jpg"/>
          <p:cNvPicPr>
            <a:picLocks noChangeAspect="1" noChangeArrowheads="1"/>
          </p:cNvPicPr>
          <p:nvPr/>
        </p:nvPicPr>
        <p:blipFill>
          <a:blip r:embed="rId3"/>
          <a:srcRect/>
          <a:stretch>
            <a:fillRect/>
          </a:stretch>
        </p:blipFill>
        <p:spPr bwMode="auto">
          <a:xfrm>
            <a:off x="5397891" y="3884184"/>
            <a:ext cx="2918525" cy="292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91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500" fill="hold"/>
                                        <p:tgtEl>
                                          <p:spTgt spid="1027"/>
                                        </p:tgtEl>
                                        <p:attrNameLst>
                                          <p:attrName>ppt_w</p:attrName>
                                        </p:attrNameLst>
                                      </p:cBhvr>
                                      <p:tavLst>
                                        <p:tav tm="0">
                                          <p:val>
                                            <p:fltVal val="0"/>
                                          </p:val>
                                        </p:tav>
                                        <p:tav tm="100000">
                                          <p:val>
                                            <p:strVal val="#ppt_w"/>
                                          </p:val>
                                        </p:tav>
                                      </p:tavLst>
                                    </p:anim>
                                    <p:anim calcmode="lin" valueType="num">
                                      <p:cBhvr>
                                        <p:cTn id="22" dur="500" fill="hold"/>
                                        <p:tgtEl>
                                          <p:spTgt spid="1027"/>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029"/>
                                        </p:tgtEl>
                                        <p:attrNameLst>
                                          <p:attrName>style.visibility</p:attrName>
                                        </p:attrNameLst>
                                      </p:cBhvr>
                                      <p:to>
                                        <p:strVal val="visible"/>
                                      </p:to>
                                    </p:set>
                                    <p:anim calcmode="lin" valueType="num">
                                      <p:cBhvr>
                                        <p:cTn id="35" dur="500" fill="hold"/>
                                        <p:tgtEl>
                                          <p:spTgt spid="1029"/>
                                        </p:tgtEl>
                                        <p:attrNameLst>
                                          <p:attrName>ppt_w</p:attrName>
                                        </p:attrNameLst>
                                      </p:cBhvr>
                                      <p:tavLst>
                                        <p:tav tm="0">
                                          <p:val>
                                            <p:fltVal val="0"/>
                                          </p:val>
                                        </p:tav>
                                        <p:tav tm="100000">
                                          <p:val>
                                            <p:strVal val="#ppt_w"/>
                                          </p:val>
                                        </p:tav>
                                      </p:tavLst>
                                    </p:anim>
                                    <p:anim calcmode="lin" valueType="num">
                                      <p:cBhvr>
                                        <p:cTn id="36" dur="500" fill="hold"/>
                                        <p:tgtEl>
                                          <p:spTgt spid="10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9" grpId="0" animBg="1"/>
      <p:bldP spid="12" grpId="0" animBg="1"/>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1_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539</TotalTime>
  <Words>1675</Words>
  <Application>Microsoft Office PowerPoint</Application>
  <PresentationFormat>On-screen Show (4:3)</PresentationFormat>
  <Paragraphs>284</Paragraphs>
  <Slides>40</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Adobe Gothic Std B</vt:lpstr>
      <vt:lpstr>Arial</vt:lpstr>
      <vt:lpstr>Calibri</vt:lpstr>
      <vt:lpstr>Cambria</vt:lpstr>
      <vt:lpstr>Corbel</vt:lpstr>
      <vt:lpstr>Gill Sans MT</vt:lpstr>
      <vt:lpstr>Showcard Gothic</vt:lpstr>
      <vt:lpstr>Verdana</vt:lpstr>
      <vt:lpstr>Wingdings</vt:lpstr>
      <vt:lpstr>Wingdings 2</vt:lpstr>
      <vt:lpstr>Adjacency</vt:lpstr>
      <vt:lpstr>1_Adjacency</vt:lpstr>
      <vt:lpstr>Solstice</vt:lpstr>
      <vt:lpstr>BAB 2 metabolisme sel</vt:lpstr>
      <vt:lpstr>3.2.  Menjelaskan proses metabolisme sebagai reaksi enzimatis dalam makhluk hidup.  4.2.  Menyusun laporan hasil percobaan tentang mekanisme kerja enzim, fotosintesis, dan respirasi anaerob</vt:lpstr>
      <vt:lpstr>KATA MUTIARA</vt:lpstr>
      <vt:lpstr>I. Pengertian Metabolisme</vt:lpstr>
      <vt:lpstr>II. Enzim</vt:lpstr>
      <vt:lpstr>II. Enzim</vt:lpstr>
      <vt:lpstr>II. Enzim</vt:lpstr>
      <vt:lpstr>II. Enzim</vt:lpstr>
      <vt:lpstr>II. Enzim</vt:lpstr>
      <vt:lpstr>II. Enzim</vt:lpstr>
      <vt:lpstr>II. Enzim</vt:lpstr>
      <vt:lpstr>II. Enzim</vt:lpstr>
      <vt:lpstr>III. Katabolisme Karbohidrat</vt:lpstr>
      <vt:lpstr>III. Katabolisme Karbohidrat</vt:lpstr>
      <vt:lpstr>III. Katabolisme Karbohidrat</vt:lpstr>
      <vt:lpstr>PowerPoint Presentation</vt:lpstr>
      <vt:lpstr>III. Katabolisme Karbohidrat</vt:lpstr>
      <vt:lpstr>III. Katabolisme Karbohidrat</vt:lpstr>
      <vt:lpstr>III. Katabolisme Karbohidrat</vt:lpstr>
      <vt:lpstr>PowerPoint Presentation</vt:lpstr>
      <vt:lpstr>III. Katabolisme Karbohidrat</vt:lpstr>
      <vt:lpstr>III. Katabolisme Karbohidrat</vt:lpstr>
      <vt:lpstr>PowerPoint Presentation</vt:lpstr>
      <vt:lpstr>III. Katabolisme Karbohidrat</vt:lpstr>
      <vt:lpstr>PowerPoint Presentation</vt:lpstr>
      <vt:lpstr>IV. Katabolisme Lemak dan Protein</vt:lpstr>
      <vt:lpstr>V. Diet Tinggi Protein dalam Pengelolaan Berat Badan</vt:lpstr>
      <vt:lpstr>VI. Anabolisme</vt:lpstr>
      <vt:lpstr>VI. Anabolisme</vt:lpstr>
      <vt:lpstr>VI. Anabolisme</vt:lpstr>
      <vt:lpstr>VI. Anabolisme</vt:lpstr>
      <vt:lpstr>VI. Anabolisme</vt:lpstr>
      <vt:lpstr>VI. Anabolisme</vt:lpstr>
      <vt:lpstr>VI. Anabolisme</vt:lpstr>
      <vt:lpstr>VI. Anabolisme</vt:lpstr>
      <vt:lpstr>VI. Anabolisme</vt:lpstr>
      <vt:lpstr>VI. Anabolisme</vt:lpstr>
      <vt:lpstr>VI. Anabolisme</vt:lpstr>
      <vt:lpstr>VI. Anabolisme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RIANA</cp:lastModifiedBy>
  <cp:revision>16</cp:revision>
  <dcterms:created xsi:type="dcterms:W3CDTF">2020-07-27T00:43:40Z</dcterms:created>
  <dcterms:modified xsi:type="dcterms:W3CDTF">2022-07-31T11:00:22Z</dcterms:modified>
</cp:coreProperties>
</file>